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2"/>
  </p:notesMasterIdLst>
  <p:sldIdLst>
    <p:sldId id="256" r:id="rId2"/>
    <p:sldId id="282" r:id="rId3"/>
    <p:sldId id="787" r:id="rId4"/>
    <p:sldId id="846" r:id="rId5"/>
    <p:sldId id="845" r:id="rId6"/>
    <p:sldId id="847" r:id="rId7"/>
    <p:sldId id="867" r:id="rId8"/>
    <p:sldId id="868" r:id="rId9"/>
    <p:sldId id="869" r:id="rId10"/>
    <p:sldId id="870" r:id="rId11"/>
    <p:sldId id="872" r:id="rId12"/>
    <p:sldId id="873" r:id="rId13"/>
    <p:sldId id="874" r:id="rId14"/>
    <p:sldId id="875" r:id="rId15"/>
    <p:sldId id="876" r:id="rId16"/>
    <p:sldId id="877" r:id="rId17"/>
    <p:sldId id="878" r:id="rId18"/>
    <p:sldId id="879" r:id="rId19"/>
    <p:sldId id="880" r:id="rId20"/>
    <p:sldId id="881" r:id="rId21"/>
    <p:sldId id="892" r:id="rId22"/>
    <p:sldId id="882" r:id="rId23"/>
    <p:sldId id="883" r:id="rId24"/>
    <p:sldId id="884" r:id="rId25"/>
    <p:sldId id="885" r:id="rId26"/>
    <p:sldId id="886" r:id="rId27"/>
    <p:sldId id="887" r:id="rId28"/>
    <p:sldId id="888" r:id="rId29"/>
    <p:sldId id="889" r:id="rId30"/>
    <p:sldId id="890" r:id="rId31"/>
    <p:sldId id="891" r:id="rId32"/>
    <p:sldId id="893" r:id="rId33"/>
    <p:sldId id="895" r:id="rId34"/>
    <p:sldId id="897" r:id="rId35"/>
    <p:sldId id="898" r:id="rId36"/>
    <p:sldId id="602" r:id="rId37"/>
    <p:sldId id="273" r:id="rId38"/>
    <p:sldId id="274" r:id="rId39"/>
    <p:sldId id="275" r:id="rId40"/>
    <p:sldId id="27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87"/>
            <p14:sldId id="846"/>
            <p14:sldId id="845"/>
            <p14:sldId id="847"/>
            <p14:sldId id="867"/>
            <p14:sldId id="868"/>
            <p14:sldId id="869"/>
            <p14:sldId id="870"/>
            <p14:sldId id="872"/>
            <p14:sldId id="873"/>
            <p14:sldId id="874"/>
            <p14:sldId id="875"/>
            <p14:sldId id="876"/>
            <p14:sldId id="877"/>
            <p14:sldId id="878"/>
            <p14:sldId id="879"/>
            <p14:sldId id="880"/>
            <p14:sldId id="881"/>
            <p14:sldId id="892"/>
            <p14:sldId id="882"/>
            <p14:sldId id="883"/>
            <p14:sldId id="884"/>
            <p14:sldId id="885"/>
            <p14:sldId id="886"/>
            <p14:sldId id="887"/>
            <p14:sldId id="888"/>
            <p14:sldId id="889"/>
            <p14:sldId id="890"/>
            <p14:sldId id="891"/>
            <p14:sldId id="893"/>
            <p14:sldId id="895"/>
            <p14:sldId id="897"/>
            <p14:sldId id="898"/>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447" autoAdjust="0"/>
  </p:normalViewPr>
  <p:slideViewPr>
    <p:cSldViewPr snapToGrid="0">
      <p:cViewPr varScale="1">
        <p:scale>
          <a:sx n="89" d="100"/>
          <a:sy n="89" d="100"/>
        </p:scale>
        <p:origin x="978"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5" Type="http://schemas.openxmlformats.org/officeDocument/2006/relationships/image" Target="../media/image47.wmf"/><Relationship Id="rId4" Type="http://schemas.openxmlformats.org/officeDocument/2006/relationships/image" Target="../media/image4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0.wmf"/><Relationship Id="rId7" Type="http://schemas.openxmlformats.org/officeDocument/2006/relationships/image" Target="../media/image54.wmf"/><Relationship Id="rId2" Type="http://schemas.openxmlformats.org/officeDocument/2006/relationships/image" Target="../media/image49.wmf"/><Relationship Id="rId1" Type="http://schemas.openxmlformats.org/officeDocument/2006/relationships/image" Target="../media/image48.wmf"/><Relationship Id="rId6" Type="http://schemas.openxmlformats.org/officeDocument/2006/relationships/image" Target="../media/image53.wmf"/><Relationship Id="rId5" Type="http://schemas.openxmlformats.org/officeDocument/2006/relationships/image" Target="../media/image52.wmf"/><Relationship Id="rId4" Type="http://schemas.openxmlformats.org/officeDocument/2006/relationships/image" Target="../media/image5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image" Target="../media/image58.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6" Type="http://schemas.openxmlformats.org/officeDocument/2006/relationships/image" Target="../media/image66.wmf"/><Relationship Id="rId5" Type="http://schemas.openxmlformats.org/officeDocument/2006/relationships/image" Target="../media/image65.wmf"/><Relationship Id="rId4" Type="http://schemas.openxmlformats.org/officeDocument/2006/relationships/image" Target="../media/image64.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17.w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 Id="rId6" Type="http://schemas.openxmlformats.org/officeDocument/2006/relationships/image" Target="../media/image77.wmf"/><Relationship Id="rId5" Type="http://schemas.openxmlformats.org/officeDocument/2006/relationships/image" Target="../media/image76.wmf"/><Relationship Id="rId4" Type="http://schemas.openxmlformats.org/officeDocument/2006/relationships/image" Target="../media/image75.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 Id="rId6" Type="http://schemas.openxmlformats.org/officeDocument/2006/relationships/image" Target="../media/image83.wmf"/><Relationship Id="rId5" Type="http://schemas.openxmlformats.org/officeDocument/2006/relationships/image" Target="../media/image82.wmf"/><Relationship Id="rId4" Type="http://schemas.openxmlformats.org/officeDocument/2006/relationships/image" Target="../media/image81.w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image" Target="../media/image85.wmf"/><Relationship Id="rId7" Type="http://schemas.openxmlformats.org/officeDocument/2006/relationships/image" Target="../media/image89.wmf"/><Relationship Id="rId2" Type="http://schemas.openxmlformats.org/officeDocument/2006/relationships/image" Target="../media/image84.wmf"/><Relationship Id="rId1" Type="http://schemas.openxmlformats.org/officeDocument/2006/relationships/image" Target="../media/image48.wmf"/><Relationship Id="rId6" Type="http://schemas.openxmlformats.org/officeDocument/2006/relationships/image" Target="../media/image88.wmf"/><Relationship Id="rId5" Type="http://schemas.openxmlformats.org/officeDocument/2006/relationships/image" Target="../media/image87.wmf"/><Relationship Id="rId4" Type="http://schemas.openxmlformats.org/officeDocument/2006/relationships/image" Target="../media/image8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4"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5" Type="http://schemas.openxmlformats.org/officeDocument/2006/relationships/image" Target="../media/image25.wmf"/><Relationship Id="rId4"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5" Type="http://schemas.openxmlformats.org/officeDocument/2006/relationships/image" Target="../media/image30.wmf"/><Relationship Id="rId4" Type="http://schemas.openxmlformats.org/officeDocument/2006/relationships/image" Target="../media/image2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5" Type="http://schemas.openxmlformats.org/officeDocument/2006/relationships/image" Target="../media/image35.wmf"/><Relationship Id="rId4" Type="http://schemas.openxmlformats.org/officeDocument/2006/relationships/image" Target="../media/image3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8.wmf"/><Relationship Id="rId7" Type="http://schemas.openxmlformats.org/officeDocument/2006/relationships/image" Target="../media/image42.wmf"/><Relationship Id="rId2" Type="http://schemas.openxmlformats.org/officeDocument/2006/relationships/image" Target="../media/image37.wmf"/><Relationship Id="rId1" Type="http://schemas.openxmlformats.org/officeDocument/2006/relationships/image" Target="../media/image36.wmf"/><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2021-11-29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1-dimensional invariant subspaces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1-dimensional invariant subspaces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1-dimensional invariant subspaces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1-dimensional invariant subspaces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1-dimensional invariant subspaces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1-dimensional invariant subspaces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1-dimensional invariant subspaces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1-dimensional invariant subspaces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1-dimensional invariant subspaces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1-dimensional invariant subspaces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1-dimensional invariant subspaces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5.bin"/><Relationship Id="rId3" Type="http://schemas.microsoft.com/office/2007/relationships/media" Target="../media/media15.m4a"/><Relationship Id="rId7" Type="http://schemas.openxmlformats.org/officeDocument/2006/relationships/image" Target="../media/image12.wmf"/><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5.m4a"/><Relationship Id="rId9" Type="http://schemas.openxmlformats.org/officeDocument/2006/relationships/image" Target="../media/image13.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7.bin"/><Relationship Id="rId3" Type="http://schemas.microsoft.com/office/2007/relationships/media" Target="../media/media16.m4a"/><Relationship Id="rId7" Type="http://schemas.openxmlformats.org/officeDocument/2006/relationships/image" Target="../media/image14.wmf"/><Relationship Id="rId12" Type="http://schemas.openxmlformats.org/officeDocument/2006/relationships/image" Target="../media/image8.png"/><Relationship Id="rId2" Type="http://schemas.openxmlformats.org/officeDocument/2006/relationships/tags" Target="../tags/tag11.xml"/><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image" Target="../media/image16.wmf"/><Relationship Id="rId5" Type="http://schemas.openxmlformats.org/officeDocument/2006/relationships/slideLayout" Target="../slideLayouts/slideLayout2.xml"/><Relationship Id="rId10" Type="http://schemas.openxmlformats.org/officeDocument/2006/relationships/oleObject" Target="../embeddings/oleObject8.bin"/><Relationship Id="rId4" Type="http://schemas.openxmlformats.org/officeDocument/2006/relationships/audio" Target="../media/media16.m4a"/><Relationship Id="rId9" Type="http://schemas.openxmlformats.org/officeDocument/2006/relationships/image" Target="../media/image15.wmf"/></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20.wmf"/><Relationship Id="rId3" Type="http://schemas.microsoft.com/office/2007/relationships/media" Target="../media/media22.m4a"/><Relationship Id="rId7" Type="http://schemas.openxmlformats.org/officeDocument/2006/relationships/image" Target="../media/image17.wmf"/><Relationship Id="rId12" Type="http://schemas.openxmlformats.org/officeDocument/2006/relationships/oleObject" Target="../embeddings/oleObject12.bin"/><Relationship Id="rId2" Type="http://schemas.openxmlformats.org/officeDocument/2006/relationships/tags" Target="../tags/tag16.xml"/><Relationship Id="rId1" Type="http://schemas.openxmlformats.org/officeDocument/2006/relationships/vmlDrawing" Target="../drawings/vmlDrawing5.vml"/><Relationship Id="rId6" Type="http://schemas.openxmlformats.org/officeDocument/2006/relationships/oleObject" Target="../embeddings/oleObject9.bin"/><Relationship Id="rId11" Type="http://schemas.openxmlformats.org/officeDocument/2006/relationships/image" Target="../media/image19.wmf"/><Relationship Id="rId5" Type="http://schemas.openxmlformats.org/officeDocument/2006/relationships/slideLayout" Target="../slideLayouts/slideLayout2.xml"/><Relationship Id="rId10" Type="http://schemas.openxmlformats.org/officeDocument/2006/relationships/oleObject" Target="../embeddings/oleObject11.bin"/><Relationship Id="rId4" Type="http://schemas.openxmlformats.org/officeDocument/2006/relationships/audio" Target="../media/media22.m4a"/><Relationship Id="rId9" Type="http://schemas.openxmlformats.org/officeDocument/2006/relationships/image" Target="../media/image18.wmf"/><Relationship Id="rId1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24.wmf"/><Relationship Id="rId3" Type="http://schemas.microsoft.com/office/2007/relationships/media" Target="../media/media23.m4a"/><Relationship Id="rId7" Type="http://schemas.openxmlformats.org/officeDocument/2006/relationships/image" Target="../media/image21.wmf"/><Relationship Id="rId12" Type="http://schemas.openxmlformats.org/officeDocument/2006/relationships/oleObject" Target="../embeddings/oleObject16.bin"/><Relationship Id="rId2" Type="http://schemas.openxmlformats.org/officeDocument/2006/relationships/tags" Target="../tags/tag17.xml"/><Relationship Id="rId16" Type="http://schemas.openxmlformats.org/officeDocument/2006/relationships/image" Target="../media/image8.png"/><Relationship Id="rId1" Type="http://schemas.openxmlformats.org/officeDocument/2006/relationships/vmlDrawing" Target="../drawings/vmlDrawing6.vml"/><Relationship Id="rId6" Type="http://schemas.openxmlformats.org/officeDocument/2006/relationships/oleObject" Target="../embeddings/oleObject13.bin"/><Relationship Id="rId11" Type="http://schemas.openxmlformats.org/officeDocument/2006/relationships/image" Target="../media/image23.wmf"/><Relationship Id="rId5" Type="http://schemas.openxmlformats.org/officeDocument/2006/relationships/slideLayout" Target="../slideLayouts/slideLayout2.xml"/><Relationship Id="rId15" Type="http://schemas.openxmlformats.org/officeDocument/2006/relationships/image" Target="../media/image25.wmf"/><Relationship Id="rId10" Type="http://schemas.openxmlformats.org/officeDocument/2006/relationships/oleObject" Target="../embeddings/oleObject15.bin"/><Relationship Id="rId4" Type="http://schemas.openxmlformats.org/officeDocument/2006/relationships/audio" Target="../media/media23.m4a"/><Relationship Id="rId9" Type="http://schemas.openxmlformats.org/officeDocument/2006/relationships/image" Target="../media/image22.wmf"/><Relationship Id="rId14" Type="http://schemas.openxmlformats.org/officeDocument/2006/relationships/oleObject" Target="../embeddings/oleObject17.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29.wmf"/><Relationship Id="rId3" Type="http://schemas.microsoft.com/office/2007/relationships/media" Target="../media/media24.m4a"/><Relationship Id="rId7" Type="http://schemas.openxmlformats.org/officeDocument/2006/relationships/image" Target="../media/image26.wmf"/><Relationship Id="rId12" Type="http://schemas.openxmlformats.org/officeDocument/2006/relationships/oleObject" Target="../embeddings/oleObject21.bin"/><Relationship Id="rId2" Type="http://schemas.openxmlformats.org/officeDocument/2006/relationships/tags" Target="../tags/tag18.xml"/><Relationship Id="rId16" Type="http://schemas.openxmlformats.org/officeDocument/2006/relationships/image" Target="../media/image8.png"/><Relationship Id="rId1" Type="http://schemas.openxmlformats.org/officeDocument/2006/relationships/vmlDrawing" Target="../drawings/vmlDrawing7.vml"/><Relationship Id="rId6" Type="http://schemas.openxmlformats.org/officeDocument/2006/relationships/oleObject" Target="../embeddings/oleObject18.bin"/><Relationship Id="rId11" Type="http://schemas.openxmlformats.org/officeDocument/2006/relationships/image" Target="../media/image28.wmf"/><Relationship Id="rId5" Type="http://schemas.openxmlformats.org/officeDocument/2006/relationships/slideLayout" Target="../slideLayouts/slideLayout2.xml"/><Relationship Id="rId15" Type="http://schemas.openxmlformats.org/officeDocument/2006/relationships/image" Target="../media/image30.wmf"/><Relationship Id="rId10" Type="http://schemas.openxmlformats.org/officeDocument/2006/relationships/oleObject" Target="../embeddings/oleObject20.bin"/><Relationship Id="rId4" Type="http://schemas.openxmlformats.org/officeDocument/2006/relationships/audio" Target="../media/media24.m4a"/><Relationship Id="rId9" Type="http://schemas.openxmlformats.org/officeDocument/2006/relationships/image" Target="../media/image27.wmf"/><Relationship Id="rId14" Type="http://schemas.openxmlformats.org/officeDocument/2006/relationships/oleObject" Target="../embeddings/oleObject22.bin"/></Relationships>
</file>

<file path=ppt/slides/_rels/slide25.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oleObject" Target="../embeddings/oleObject23.bin"/><Relationship Id="rId7" Type="http://schemas.openxmlformats.org/officeDocument/2006/relationships/oleObject" Target="../embeddings/oleObject25.bin"/><Relationship Id="rId12"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2.wmf"/><Relationship Id="rId11" Type="http://schemas.openxmlformats.org/officeDocument/2006/relationships/oleObject" Target="../embeddings/oleObject27.bin"/><Relationship Id="rId5" Type="http://schemas.openxmlformats.org/officeDocument/2006/relationships/oleObject" Target="../embeddings/oleObject24.bin"/><Relationship Id="rId10" Type="http://schemas.openxmlformats.org/officeDocument/2006/relationships/image" Target="../media/image34.wmf"/><Relationship Id="rId4" Type="http://schemas.openxmlformats.org/officeDocument/2006/relationships/image" Target="../media/image31.wmf"/><Relationship Id="rId9" Type="http://schemas.openxmlformats.org/officeDocument/2006/relationships/oleObject" Target="../embeddings/oleObject26.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39.wmf"/><Relationship Id="rId18" Type="http://schemas.openxmlformats.org/officeDocument/2006/relationships/oleObject" Target="../embeddings/oleObject34.bin"/><Relationship Id="rId3" Type="http://schemas.microsoft.com/office/2007/relationships/media" Target="../media/media25.m4a"/><Relationship Id="rId7" Type="http://schemas.openxmlformats.org/officeDocument/2006/relationships/image" Target="../media/image36.wmf"/><Relationship Id="rId12" Type="http://schemas.openxmlformats.org/officeDocument/2006/relationships/oleObject" Target="../embeddings/oleObject31.bin"/><Relationship Id="rId17" Type="http://schemas.openxmlformats.org/officeDocument/2006/relationships/image" Target="../media/image41.wmf"/><Relationship Id="rId2" Type="http://schemas.openxmlformats.org/officeDocument/2006/relationships/tags" Target="../tags/tag19.xml"/><Relationship Id="rId16" Type="http://schemas.openxmlformats.org/officeDocument/2006/relationships/oleObject" Target="../embeddings/oleObject33.bin"/><Relationship Id="rId20" Type="http://schemas.openxmlformats.org/officeDocument/2006/relationships/image" Target="../media/image8.png"/><Relationship Id="rId1" Type="http://schemas.openxmlformats.org/officeDocument/2006/relationships/vmlDrawing" Target="../drawings/vmlDrawing9.vml"/><Relationship Id="rId6" Type="http://schemas.openxmlformats.org/officeDocument/2006/relationships/oleObject" Target="../embeddings/oleObject28.bin"/><Relationship Id="rId11" Type="http://schemas.openxmlformats.org/officeDocument/2006/relationships/image" Target="../media/image38.wmf"/><Relationship Id="rId5" Type="http://schemas.openxmlformats.org/officeDocument/2006/relationships/slideLayout" Target="../slideLayouts/slideLayout2.xml"/><Relationship Id="rId15" Type="http://schemas.openxmlformats.org/officeDocument/2006/relationships/image" Target="../media/image40.wmf"/><Relationship Id="rId10" Type="http://schemas.openxmlformats.org/officeDocument/2006/relationships/oleObject" Target="../embeddings/oleObject30.bin"/><Relationship Id="rId19" Type="http://schemas.openxmlformats.org/officeDocument/2006/relationships/image" Target="../media/image42.wmf"/><Relationship Id="rId4" Type="http://schemas.openxmlformats.org/officeDocument/2006/relationships/audio" Target="../media/media25.m4a"/><Relationship Id="rId9" Type="http://schemas.openxmlformats.org/officeDocument/2006/relationships/image" Target="../media/image37.wmf"/><Relationship Id="rId14" Type="http://schemas.openxmlformats.org/officeDocument/2006/relationships/oleObject" Target="../embeddings/oleObject32.bin"/></Relationships>
</file>

<file path=ppt/slides/_rels/slide27.xml.rels><?xml version="1.0" encoding="UTF-8" standalone="yes"?>
<Relationships xmlns="http://schemas.openxmlformats.org/package/2006/relationships"><Relationship Id="rId8" Type="http://schemas.openxmlformats.org/officeDocument/2006/relationships/image" Target="../media/image44.wmf"/><Relationship Id="rId13" Type="http://schemas.openxmlformats.org/officeDocument/2006/relationships/oleObject" Target="../embeddings/oleObject39.bin"/><Relationship Id="rId3" Type="http://schemas.openxmlformats.org/officeDocument/2006/relationships/audio" Target="../media/media26.m4a"/><Relationship Id="rId7" Type="http://schemas.openxmlformats.org/officeDocument/2006/relationships/oleObject" Target="../embeddings/oleObject36.bin"/><Relationship Id="rId12" Type="http://schemas.openxmlformats.org/officeDocument/2006/relationships/image" Target="../media/image46.wmf"/><Relationship Id="rId2" Type="http://schemas.microsoft.com/office/2007/relationships/media" Target="../media/media26.m4a"/><Relationship Id="rId1" Type="http://schemas.openxmlformats.org/officeDocument/2006/relationships/vmlDrawing" Target="../drawings/vmlDrawing10.vml"/><Relationship Id="rId6" Type="http://schemas.openxmlformats.org/officeDocument/2006/relationships/image" Target="../media/image43.wmf"/><Relationship Id="rId11" Type="http://schemas.openxmlformats.org/officeDocument/2006/relationships/oleObject" Target="../embeddings/oleObject38.bin"/><Relationship Id="rId5" Type="http://schemas.openxmlformats.org/officeDocument/2006/relationships/oleObject" Target="../embeddings/oleObject35.bin"/><Relationship Id="rId15" Type="http://schemas.openxmlformats.org/officeDocument/2006/relationships/image" Target="../media/image8.png"/><Relationship Id="rId10" Type="http://schemas.openxmlformats.org/officeDocument/2006/relationships/image" Target="../media/image45.wmf"/><Relationship Id="rId4" Type="http://schemas.openxmlformats.org/officeDocument/2006/relationships/slideLayout" Target="../slideLayouts/slideLayout2.xml"/><Relationship Id="rId9" Type="http://schemas.openxmlformats.org/officeDocument/2006/relationships/oleObject" Target="../embeddings/oleObject37.bin"/><Relationship Id="rId14" Type="http://schemas.openxmlformats.org/officeDocument/2006/relationships/image" Target="../media/image47.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41.bin"/><Relationship Id="rId13" Type="http://schemas.openxmlformats.org/officeDocument/2006/relationships/image" Target="../media/image51.wmf"/><Relationship Id="rId18" Type="http://schemas.openxmlformats.org/officeDocument/2006/relationships/oleObject" Target="../embeddings/oleObject46.bin"/><Relationship Id="rId3" Type="http://schemas.microsoft.com/office/2007/relationships/media" Target="../media/media27.m4a"/><Relationship Id="rId7" Type="http://schemas.openxmlformats.org/officeDocument/2006/relationships/image" Target="../media/image48.wmf"/><Relationship Id="rId12" Type="http://schemas.openxmlformats.org/officeDocument/2006/relationships/oleObject" Target="../embeddings/oleObject43.bin"/><Relationship Id="rId17" Type="http://schemas.openxmlformats.org/officeDocument/2006/relationships/image" Target="../media/image53.wmf"/><Relationship Id="rId2" Type="http://schemas.openxmlformats.org/officeDocument/2006/relationships/tags" Target="../tags/tag20.xml"/><Relationship Id="rId16" Type="http://schemas.openxmlformats.org/officeDocument/2006/relationships/oleObject" Target="../embeddings/oleObject45.bin"/><Relationship Id="rId20" Type="http://schemas.openxmlformats.org/officeDocument/2006/relationships/image" Target="../media/image8.png"/><Relationship Id="rId1" Type="http://schemas.openxmlformats.org/officeDocument/2006/relationships/vmlDrawing" Target="../drawings/vmlDrawing11.vml"/><Relationship Id="rId6" Type="http://schemas.openxmlformats.org/officeDocument/2006/relationships/oleObject" Target="../embeddings/oleObject40.bin"/><Relationship Id="rId11" Type="http://schemas.openxmlformats.org/officeDocument/2006/relationships/image" Target="../media/image50.wmf"/><Relationship Id="rId5" Type="http://schemas.openxmlformats.org/officeDocument/2006/relationships/slideLayout" Target="../slideLayouts/slideLayout2.xml"/><Relationship Id="rId15" Type="http://schemas.openxmlformats.org/officeDocument/2006/relationships/image" Target="../media/image52.wmf"/><Relationship Id="rId10" Type="http://schemas.openxmlformats.org/officeDocument/2006/relationships/oleObject" Target="../embeddings/oleObject42.bin"/><Relationship Id="rId19" Type="http://schemas.openxmlformats.org/officeDocument/2006/relationships/image" Target="../media/image54.wmf"/><Relationship Id="rId4" Type="http://schemas.openxmlformats.org/officeDocument/2006/relationships/audio" Target="../media/media27.m4a"/><Relationship Id="rId9" Type="http://schemas.openxmlformats.org/officeDocument/2006/relationships/image" Target="../media/image49.wmf"/><Relationship Id="rId14" Type="http://schemas.openxmlformats.org/officeDocument/2006/relationships/oleObject" Target="../embeddings/oleObject44.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48.bin"/><Relationship Id="rId13" Type="http://schemas.openxmlformats.org/officeDocument/2006/relationships/image" Target="../media/image58.wmf"/><Relationship Id="rId18" Type="http://schemas.openxmlformats.org/officeDocument/2006/relationships/image" Target="../media/image8.png"/><Relationship Id="rId3" Type="http://schemas.microsoft.com/office/2007/relationships/media" Target="../media/media28.m4a"/><Relationship Id="rId7" Type="http://schemas.openxmlformats.org/officeDocument/2006/relationships/image" Target="../media/image55.wmf"/><Relationship Id="rId12" Type="http://schemas.openxmlformats.org/officeDocument/2006/relationships/oleObject" Target="../embeddings/oleObject50.bin"/><Relationship Id="rId17" Type="http://schemas.openxmlformats.org/officeDocument/2006/relationships/image" Target="../media/image60.wmf"/><Relationship Id="rId2" Type="http://schemas.openxmlformats.org/officeDocument/2006/relationships/tags" Target="../tags/tag21.xml"/><Relationship Id="rId16" Type="http://schemas.openxmlformats.org/officeDocument/2006/relationships/oleObject" Target="../embeddings/oleObject52.bin"/><Relationship Id="rId1" Type="http://schemas.openxmlformats.org/officeDocument/2006/relationships/vmlDrawing" Target="../drawings/vmlDrawing12.vml"/><Relationship Id="rId6" Type="http://schemas.openxmlformats.org/officeDocument/2006/relationships/oleObject" Target="../embeddings/oleObject47.bin"/><Relationship Id="rId11" Type="http://schemas.openxmlformats.org/officeDocument/2006/relationships/image" Target="../media/image57.wmf"/><Relationship Id="rId5" Type="http://schemas.openxmlformats.org/officeDocument/2006/relationships/slideLayout" Target="../slideLayouts/slideLayout2.xml"/><Relationship Id="rId15" Type="http://schemas.openxmlformats.org/officeDocument/2006/relationships/image" Target="../media/image59.wmf"/><Relationship Id="rId10" Type="http://schemas.openxmlformats.org/officeDocument/2006/relationships/oleObject" Target="../embeddings/oleObject49.bin"/><Relationship Id="rId4" Type="http://schemas.openxmlformats.org/officeDocument/2006/relationships/audio" Target="../media/media28.m4a"/><Relationship Id="rId9" Type="http://schemas.openxmlformats.org/officeDocument/2006/relationships/image" Target="../media/image56.wmf"/><Relationship Id="rId14" Type="http://schemas.openxmlformats.org/officeDocument/2006/relationships/oleObject" Target="../embeddings/oleObject51.bin"/></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54.bin"/><Relationship Id="rId13" Type="http://schemas.openxmlformats.org/officeDocument/2006/relationships/image" Target="../media/image64.wmf"/><Relationship Id="rId18" Type="http://schemas.openxmlformats.org/officeDocument/2006/relationships/image" Target="../media/image8.png"/><Relationship Id="rId3" Type="http://schemas.microsoft.com/office/2007/relationships/media" Target="../media/media29.m4a"/><Relationship Id="rId7" Type="http://schemas.openxmlformats.org/officeDocument/2006/relationships/image" Target="../media/image61.wmf"/><Relationship Id="rId12" Type="http://schemas.openxmlformats.org/officeDocument/2006/relationships/oleObject" Target="../embeddings/oleObject56.bin"/><Relationship Id="rId17" Type="http://schemas.openxmlformats.org/officeDocument/2006/relationships/image" Target="../media/image66.wmf"/><Relationship Id="rId2" Type="http://schemas.openxmlformats.org/officeDocument/2006/relationships/tags" Target="../tags/tag22.xml"/><Relationship Id="rId16" Type="http://schemas.openxmlformats.org/officeDocument/2006/relationships/oleObject" Target="../embeddings/oleObject58.bin"/><Relationship Id="rId1" Type="http://schemas.openxmlformats.org/officeDocument/2006/relationships/vmlDrawing" Target="../drawings/vmlDrawing13.vml"/><Relationship Id="rId6" Type="http://schemas.openxmlformats.org/officeDocument/2006/relationships/oleObject" Target="../embeddings/oleObject53.bin"/><Relationship Id="rId11" Type="http://schemas.openxmlformats.org/officeDocument/2006/relationships/image" Target="../media/image63.wmf"/><Relationship Id="rId5" Type="http://schemas.openxmlformats.org/officeDocument/2006/relationships/slideLayout" Target="../slideLayouts/slideLayout2.xml"/><Relationship Id="rId15" Type="http://schemas.openxmlformats.org/officeDocument/2006/relationships/image" Target="../media/image65.wmf"/><Relationship Id="rId10" Type="http://schemas.openxmlformats.org/officeDocument/2006/relationships/oleObject" Target="../embeddings/oleObject55.bin"/><Relationship Id="rId4" Type="http://schemas.openxmlformats.org/officeDocument/2006/relationships/audio" Target="../media/media29.m4a"/><Relationship Id="rId9" Type="http://schemas.openxmlformats.org/officeDocument/2006/relationships/image" Target="../media/image62.wmf"/><Relationship Id="rId14" Type="http://schemas.openxmlformats.org/officeDocument/2006/relationships/oleObject" Target="../embeddings/oleObject57.bin"/></Relationships>
</file>

<file path=ppt/slides/_rels/slide31.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59.bin"/><Relationship Id="rId13" Type="http://schemas.openxmlformats.org/officeDocument/2006/relationships/image" Target="../media/image69.wmf"/><Relationship Id="rId18" Type="http://schemas.openxmlformats.org/officeDocument/2006/relationships/image" Target="../media/image8.png"/><Relationship Id="rId3" Type="http://schemas.microsoft.com/office/2007/relationships/media" Target="../media/media31.m4a"/><Relationship Id="rId7" Type="http://schemas.openxmlformats.org/officeDocument/2006/relationships/image" Target="../media/image17.wmf"/><Relationship Id="rId12" Type="http://schemas.openxmlformats.org/officeDocument/2006/relationships/oleObject" Target="../embeddings/oleObject61.bin"/><Relationship Id="rId17" Type="http://schemas.openxmlformats.org/officeDocument/2006/relationships/image" Target="../media/image71.wmf"/><Relationship Id="rId2" Type="http://schemas.openxmlformats.org/officeDocument/2006/relationships/tags" Target="../tags/tag24.xml"/><Relationship Id="rId16" Type="http://schemas.openxmlformats.org/officeDocument/2006/relationships/oleObject" Target="../embeddings/oleObject63.bin"/><Relationship Id="rId1" Type="http://schemas.openxmlformats.org/officeDocument/2006/relationships/vmlDrawing" Target="../drawings/vmlDrawing14.vml"/><Relationship Id="rId6" Type="http://schemas.openxmlformats.org/officeDocument/2006/relationships/oleObject" Target="../embeddings/oleObject9.bin"/><Relationship Id="rId11" Type="http://schemas.openxmlformats.org/officeDocument/2006/relationships/image" Target="../media/image68.wmf"/><Relationship Id="rId5" Type="http://schemas.openxmlformats.org/officeDocument/2006/relationships/slideLayout" Target="../slideLayouts/slideLayout2.xml"/><Relationship Id="rId15" Type="http://schemas.openxmlformats.org/officeDocument/2006/relationships/image" Target="../media/image70.wmf"/><Relationship Id="rId10" Type="http://schemas.openxmlformats.org/officeDocument/2006/relationships/oleObject" Target="../embeddings/oleObject60.bin"/><Relationship Id="rId4" Type="http://schemas.openxmlformats.org/officeDocument/2006/relationships/audio" Target="../media/media31.m4a"/><Relationship Id="rId9" Type="http://schemas.openxmlformats.org/officeDocument/2006/relationships/image" Target="../media/image67.wmf"/><Relationship Id="rId14" Type="http://schemas.openxmlformats.org/officeDocument/2006/relationships/oleObject" Target="../embeddings/oleObject62.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65.bin"/><Relationship Id="rId13" Type="http://schemas.openxmlformats.org/officeDocument/2006/relationships/image" Target="../media/image75.wmf"/><Relationship Id="rId18" Type="http://schemas.openxmlformats.org/officeDocument/2006/relationships/image" Target="../media/image8.png"/><Relationship Id="rId3" Type="http://schemas.microsoft.com/office/2007/relationships/media" Target="../media/media32.m4a"/><Relationship Id="rId7" Type="http://schemas.openxmlformats.org/officeDocument/2006/relationships/image" Target="../media/image72.wmf"/><Relationship Id="rId12" Type="http://schemas.openxmlformats.org/officeDocument/2006/relationships/oleObject" Target="../embeddings/oleObject67.bin"/><Relationship Id="rId17" Type="http://schemas.openxmlformats.org/officeDocument/2006/relationships/image" Target="../media/image77.wmf"/><Relationship Id="rId2" Type="http://schemas.openxmlformats.org/officeDocument/2006/relationships/tags" Target="../tags/tag25.xml"/><Relationship Id="rId16" Type="http://schemas.openxmlformats.org/officeDocument/2006/relationships/oleObject" Target="../embeddings/oleObject69.bin"/><Relationship Id="rId1" Type="http://schemas.openxmlformats.org/officeDocument/2006/relationships/vmlDrawing" Target="../drawings/vmlDrawing15.vml"/><Relationship Id="rId6" Type="http://schemas.openxmlformats.org/officeDocument/2006/relationships/oleObject" Target="../embeddings/oleObject64.bin"/><Relationship Id="rId11" Type="http://schemas.openxmlformats.org/officeDocument/2006/relationships/image" Target="../media/image74.wmf"/><Relationship Id="rId5" Type="http://schemas.openxmlformats.org/officeDocument/2006/relationships/slideLayout" Target="../slideLayouts/slideLayout2.xml"/><Relationship Id="rId15" Type="http://schemas.openxmlformats.org/officeDocument/2006/relationships/image" Target="../media/image76.wmf"/><Relationship Id="rId10" Type="http://schemas.openxmlformats.org/officeDocument/2006/relationships/oleObject" Target="../embeddings/oleObject66.bin"/><Relationship Id="rId4" Type="http://schemas.openxmlformats.org/officeDocument/2006/relationships/audio" Target="../media/media32.m4a"/><Relationship Id="rId9" Type="http://schemas.openxmlformats.org/officeDocument/2006/relationships/image" Target="../media/image73.wmf"/><Relationship Id="rId14" Type="http://schemas.openxmlformats.org/officeDocument/2006/relationships/oleObject" Target="../embeddings/oleObject68.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71.bin"/><Relationship Id="rId13" Type="http://schemas.openxmlformats.org/officeDocument/2006/relationships/image" Target="../media/image81.wmf"/><Relationship Id="rId18" Type="http://schemas.openxmlformats.org/officeDocument/2006/relationships/image" Target="../media/image8.png"/><Relationship Id="rId3" Type="http://schemas.microsoft.com/office/2007/relationships/media" Target="../media/media33.m4a"/><Relationship Id="rId7" Type="http://schemas.openxmlformats.org/officeDocument/2006/relationships/image" Target="../media/image78.wmf"/><Relationship Id="rId12" Type="http://schemas.openxmlformats.org/officeDocument/2006/relationships/oleObject" Target="../embeddings/oleObject73.bin"/><Relationship Id="rId17" Type="http://schemas.openxmlformats.org/officeDocument/2006/relationships/image" Target="../media/image83.wmf"/><Relationship Id="rId2" Type="http://schemas.openxmlformats.org/officeDocument/2006/relationships/tags" Target="../tags/tag26.xml"/><Relationship Id="rId16" Type="http://schemas.openxmlformats.org/officeDocument/2006/relationships/oleObject" Target="../embeddings/oleObject75.bin"/><Relationship Id="rId1" Type="http://schemas.openxmlformats.org/officeDocument/2006/relationships/vmlDrawing" Target="../drawings/vmlDrawing16.vml"/><Relationship Id="rId6" Type="http://schemas.openxmlformats.org/officeDocument/2006/relationships/oleObject" Target="../embeddings/oleObject70.bin"/><Relationship Id="rId11" Type="http://schemas.openxmlformats.org/officeDocument/2006/relationships/image" Target="../media/image80.wmf"/><Relationship Id="rId5" Type="http://schemas.openxmlformats.org/officeDocument/2006/relationships/slideLayout" Target="../slideLayouts/slideLayout2.xml"/><Relationship Id="rId15" Type="http://schemas.openxmlformats.org/officeDocument/2006/relationships/image" Target="../media/image82.wmf"/><Relationship Id="rId10" Type="http://schemas.openxmlformats.org/officeDocument/2006/relationships/oleObject" Target="../embeddings/oleObject72.bin"/><Relationship Id="rId4" Type="http://schemas.openxmlformats.org/officeDocument/2006/relationships/audio" Target="../media/media33.m4a"/><Relationship Id="rId9" Type="http://schemas.openxmlformats.org/officeDocument/2006/relationships/image" Target="../media/image79.wmf"/><Relationship Id="rId14" Type="http://schemas.openxmlformats.org/officeDocument/2006/relationships/oleObject" Target="../embeddings/oleObject74.bin"/></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76.bin"/><Relationship Id="rId13" Type="http://schemas.openxmlformats.org/officeDocument/2006/relationships/image" Target="../media/image86.wmf"/><Relationship Id="rId18" Type="http://schemas.openxmlformats.org/officeDocument/2006/relationships/oleObject" Target="../embeddings/oleObject81.bin"/><Relationship Id="rId3" Type="http://schemas.microsoft.com/office/2007/relationships/media" Target="../media/media34.m4a"/><Relationship Id="rId21" Type="http://schemas.openxmlformats.org/officeDocument/2006/relationships/image" Target="../media/image90.wmf"/><Relationship Id="rId7" Type="http://schemas.openxmlformats.org/officeDocument/2006/relationships/image" Target="../media/image48.wmf"/><Relationship Id="rId12" Type="http://schemas.openxmlformats.org/officeDocument/2006/relationships/oleObject" Target="../embeddings/oleObject78.bin"/><Relationship Id="rId17" Type="http://schemas.openxmlformats.org/officeDocument/2006/relationships/image" Target="../media/image88.wmf"/><Relationship Id="rId2" Type="http://schemas.openxmlformats.org/officeDocument/2006/relationships/tags" Target="../tags/tag27.xml"/><Relationship Id="rId16" Type="http://schemas.openxmlformats.org/officeDocument/2006/relationships/oleObject" Target="../embeddings/oleObject80.bin"/><Relationship Id="rId20" Type="http://schemas.openxmlformats.org/officeDocument/2006/relationships/oleObject" Target="../embeddings/oleObject82.bin"/><Relationship Id="rId1" Type="http://schemas.openxmlformats.org/officeDocument/2006/relationships/vmlDrawing" Target="../drawings/vmlDrawing17.vml"/><Relationship Id="rId6" Type="http://schemas.openxmlformats.org/officeDocument/2006/relationships/oleObject" Target="../embeddings/oleObject40.bin"/><Relationship Id="rId11" Type="http://schemas.openxmlformats.org/officeDocument/2006/relationships/image" Target="../media/image85.wmf"/><Relationship Id="rId5" Type="http://schemas.openxmlformats.org/officeDocument/2006/relationships/slideLayout" Target="../slideLayouts/slideLayout2.xml"/><Relationship Id="rId15" Type="http://schemas.openxmlformats.org/officeDocument/2006/relationships/image" Target="../media/image87.wmf"/><Relationship Id="rId10" Type="http://schemas.openxmlformats.org/officeDocument/2006/relationships/oleObject" Target="../embeddings/oleObject77.bin"/><Relationship Id="rId19" Type="http://schemas.openxmlformats.org/officeDocument/2006/relationships/image" Target="../media/image89.wmf"/><Relationship Id="rId4" Type="http://schemas.openxmlformats.org/officeDocument/2006/relationships/audio" Target="../media/media34.m4a"/><Relationship Id="rId9" Type="http://schemas.openxmlformats.org/officeDocument/2006/relationships/image" Target="../media/image84.wmf"/><Relationship Id="rId14" Type="http://schemas.openxmlformats.org/officeDocument/2006/relationships/oleObject" Target="../embeddings/oleObject79.bin"/><Relationship Id="rId22"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2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1.png"/><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m4a"/><Relationship Id="rId7" Type="http://schemas.openxmlformats.org/officeDocument/2006/relationships/image" Target="../media/image9.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3" Type="http://schemas.microsoft.com/office/2007/relationships/media" Target="../media/media5.m4a"/><Relationship Id="rId7" Type="http://schemas.openxmlformats.org/officeDocument/2006/relationships/image" Target="../media/image10.w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5.m4a"/><Relationship Id="rId9" Type="http://schemas.openxmlformats.org/officeDocument/2006/relationships/image" Target="../media/image11.wmf"/></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12.1 Invariant subspaces,</a:t>
            </a:r>
            <a:br>
              <a:rPr lang="en-US" dirty="0"/>
            </a:br>
            <a:r>
              <a:rPr lang="en-US" dirty="0"/>
              <a:t>eigenvalues and eigenvectors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F7BC2938-C079-49E4-ABDB-E18DE68078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3708"/>
    </mc:Choice>
    <mc:Fallback xmlns="">
      <p:transition spd="slow" advTm="13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6982-2011-47AC-9326-61494005154D}"/>
              </a:ext>
            </a:extLst>
          </p:cNvPr>
          <p:cNvSpPr>
            <a:spLocks noGrp="1"/>
          </p:cNvSpPr>
          <p:nvPr>
            <p:ph type="title"/>
          </p:nvPr>
        </p:nvSpPr>
        <p:spPr/>
        <p:txBody>
          <a:bodyPr/>
          <a:lstStyle/>
          <a:p>
            <a:r>
              <a:rPr lang="en-US" dirty="0"/>
              <a:t>Linear independence of eigenvectors</a:t>
            </a:r>
          </a:p>
        </p:txBody>
      </p:sp>
      <p:sp>
        <p:nvSpPr>
          <p:cNvPr id="3" name="Content Placeholder 2">
            <a:extLst>
              <a:ext uri="{FF2B5EF4-FFF2-40B4-BE49-F238E27FC236}">
                <a16:creationId xmlns:a16="http://schemas.microsoft.com/office/drawing/2014/main" id="{62EF7817-E715-4C8B-A058-38789AC7B15B}"/>
              </a:ext>
            </a:extLst>
          </p:cNvPr>
          <p:cNvSpPr>
            <a:spLocks noGrp="1"/>
          </p:cNvSpPr>
          <p:nvPr>
            <p:ph idx="1"/>
          </p:nvPr>
        </p:nvSpPr>
        <p:spPr>
          <a:xfrm>
            <a:off x="457200" y="1600200"/>
            <a:ext cx="8346558" cy="4525963"/>
          </a:xfrm>
        </p:spPr>
        <p:txBody>
          <a:bodyPr>
            <a:normAutofit fontScale="92500" lnSpcReduction="10000"/>
          </a:bodyPr>
          <a:lstStyle/>
          <a:p>
            <a:r>
              <a:rPr lang="en-US" dirty="0"/>
              <a:t>Recall that if a collection of vectors is linearly dependent, there is a first vector </a:t>
            </a:r>
            <a:r>
              <a:rPr lang="en-US" b="1" dirty="0"/>
              <a:t>u</a:t>
            </a:r>
            <a:r>
              <a:rPr lang="en-US" i="1" baseline="-25000" dirty="0"/>
              <a:t>ℓ</a:t>
            </a:r>
            <a:r>
              <a:rPr lang="en-US" i="1" dirty="0"/>
              <a:t> </a:t>
            </a:r>
            <a:r>
              <a:rPr lang="en-US" dirty="0"/>
              <a:t>that must linearly depend on the </a:t>
            </a:r>
            <a:r>
              <a:rPr lang="en-US" i="1" dirty="0"/>
              <a:t>ℓ</a:t>
            </a:r>
            <a:r>
              <a:rPr lang="en-US" dirty="0"/>
              <a:t> – 1 vectors where all </a:t>
            </a:r>
            <a:r>
              <a:rPr lang="en-US" i="1" dirty="0"/>
              <a:t>ℓ</a:t>
            </a:r>
            <a:r>
              <a:rPr lang="en-US" dirty="0"/>
              <a:t> – 1 previous vectors are linearly independent</a:t>
            </a:r>
          </a:p>
          <a:p>
            <a:r>
              <a:rPr lang="en-US" dirty="0"/>
              <a:t>We will proceed as follows: we will assume the converse of what the theorem states: that is, eigenvectors corresponding to different eigenvalues are linearly dependent</a:t>
            </a:r>
          </a:p>
          <a:p>
            <a:r>
              <a:rPr lang="en-US" dirty="0"/>
              <a:t>If this is the case, there must be a first eigenvector that linearly depends on the previous </a:t>
            </a:r>
            <a:r>
              <a:rPr lang="en-US" i="1" dirty="0"/>
              <a:t>ℓ</a:t>
            </a:r>
            <a:r>
              <a:rPr lang="en-US" dirty="0"/>
              <a:t> – 1 linearly independent vectors</a:t>
            </a:r>
          </a:p>
          <a:p>
            <a:r>
              <a:rPr lang="en-US" dirty="0"/>
              <a:t>However, we will see this leads to a contradiction, as this will show that the previous </a:t>
            </a:r>
            <a:r>
              <a:rPr lang="en-US" i="1" dirty="0"/>
              <a:t>ℓ</a:t>
            </a:r>
            <a:r>
              <a:rPr lang="en-US" dirty="0"/>
              <a:t> – 1 vectors are also linearly dependent</a:t>
            </a:r>
          </a:p>
          <a:p>
            <a:r>
              <a:rPr lang="en-US" dirty="0"/>
              <a:t>Recall that </a:t>
            </a:r>
            <a:r>
              <a:rPr lang="en-US" i="1" dirty="0"/>
              <a:t>m </a:t>
            </a:r>
            <a:r>
              <a:rPr lang="en-US" dirty="0"/>
              <a:t>vectors being linearly independent is equivalent to saying that the only solution to</a:t>
            </a:r>
          </a:p>
          <a:p>
            <a:pPr marL="0" indent="0" algn="ctr">
              <a:buNone/>
            </a:pPr>
            <a:r>
              <a:rPr lang="en-US" i="1" dirty="0">
                <a:latin typeface="Symbol" panose="05050102010706020507" pitchFamily="18" charset="2"/>
              </a:rPr>
              <a:t>a</a:t>
            </a:r>
            <a:r>
              <a:rPr lang="en-US" baseline="-25000" dirty="0">
                <a:latin typeface="Times New Roman" panose="02020603050405020304" pitchFamily="18" charset="0"/>
              </a:rPr>
              <a:t>1</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err="1">
                <a:latin typeface="Symbol" panose="05050102010706020507" pitchFamily="18" charset="2"/>
              </a:rPr>
              <a:t>a</a:t>
            </a:r>
            <a:r>
              <a:rPr lang="en-US" i="1" baseline="-25000" dirty="0" err="1">
                <a:latin typeface="Times New Roman" panose="02020603050405020304" pitchFamily="18" charset="0"/>
              </a:rPr>
              <a:t>m</a:t>
            </a:r>
            <a:r>
              <a:rPr lang="en-US" b="1" dirty="0" err="1">
                <a:latin typeface="Times New Roman" panose="02020603050405020304" pitchFamily="18" charset="0"/>
              </a:rPr>
              <a:t>u</a:t>
            </a:r>
            <a:r>
              <a:rPr lang="en-US" i="1" baseline="-25000" dirty="0" err="1">
                <a:latin typeface="Times New Roman" panose="02020603050405020304" pitchFamily="18" charset="0"/>
              </a:rPr>
              <a:t>m</a:t>
            </a:r>
            <a:r>
              <a:rPr lang="en-US" i="1" dirty="0">
                <a:latin typeface="Times New Roman" panose="02020603050405020304" pitchFamily="18" charset="0"/>
              </a:rPr>
              <a:t> </a:t>
            </a:r>
            <a:r>
              <a:rPr lang="en-US" dirty="0">
                <a:latin typeface="Times New Roman" panose="02020603050405020304" pitchFamily="18" charset="0"/>
              </a:rPr>
              <a:t>=</a:t>
            </a:r>
            <a:r>
              <a:rPr lang="en-US" b="1" dirty="0">
                <a:latin typeface="Times New Roman" panose="02020603050405020304" pitchFamily="18" charset="0"/>
              </a:rPr>
              <a:t> 0</a:t>
            </a:r>
            <a:endParaRPr lang="en-US" dirty="0">
              <a:latin typeface="Times New Roman" panose="02020603050405020304" pitchFamily="18" charset="0"/>
            </a:endParaRPr>
          </a:p>
          <a:p>
            <a:pPr marL="0" indent="0">
              <a:buNone/>
            </a:pPr>
            <a:r>
              <a:rPr lang="en-US" b="1" dirty="0"/>
              <a:t>      </a:t>
            </a:r>
            <a:r>
              <a:rPr lang="en-US" dirty="0"/>
              <a:t>is the trivial solution </a:t>
            </a:r>
            <a:r>
              <a:rPr lang="en-US" i="1" dirty="0">
                <a:latin typeface="Symbol" panose="05050102010706020507" pitchFamily="18" charset="2"/>
              </a:rPr>
              <a:t>a</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a:latin typeface="Symbol" panose="05050102010706020507" pitchFamily="18" charset="2"/>
              </a:rPr>
              <a:t>a</a:t>
            </a:r>
            <a:r>
              <a:rPr lang="en-US" i="1" baseline="-25000" dirty="0">
                <a:latin typeface="Times New Roman" panose="02020603050405020304" pitchFamily="18" charset="0"/>
              </a:rPr>
              <a:t>m</a:t>
            </a:r>
            <a:r>
              <a:rPr lang="en-US" i="1" dirty="0">
                <a:latin typeface="Times New Roman" panose="02020603050405020304" pitchFamily="18" charset="0"/>
              </a:rPr>
              <a:t> </a:t>
            </a:r>
            <a:r>
              <a:rPr lang="en-US" dirty="0">
                <a:latin typeface="Times New Roman" panose="02020603050405020304" pitchFamily="18" charset="0"/>
              </a:rPr>
              <a:t>=</a:t>
            </a:r>
            <a:r>
              <a:rPr lang="en-US" b="1" dirty="0">
                <a:latin typeface="Times New Roman" panose="02020603050405020304" pitchFamily="18" charset="0"/>
              </a:rPr>
              <a:t> </a:t>
            </a:r>
            <a:r>
              <a:rPr lang="en-US" dirty="0">
                <a:latin typeface="Times New Roman" panose="02020603050405020304" pitchFamily="18" charset="0"/>
              </a:rPr>
              <a:t>0</a:t>
            </a:r>
          </a:p>
          <a:p>
            <a:endParaRPr lang="en-US" dirty="0"/>
          </a:p>
        </p:txBody>
      </p:sp>
      <p:sp>
        <p:nvSpPr>
          <p:cNvPr id="4" name="Footer Placeholder 3">
            <a:extLst>
              <a:ext uri="{FF2B5EF4-FFF2-40B4-BE49-F238E27FC236}">
                <a16:creationId xmlns:a16="http://schemas.microsoft.com/office/drawing/2014/main" id="{A4E1C9BF-E374-4DFB-A52C-27672C8F8AD8}"/>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B2DDD154-DC86-419C-8B3F-C7E5461BFF0B}"/>
              </a:ext>
            </a:extLst>
          </p:cNvPr>
          <p:cNvSpPr>
            <a:spLocks noGrp="1"/>
          </p:cNvSpPr>
          <p:nvPr>
            <p:ph type="sldNum" sz="quarter" idx="12"/>
          </p:nvPr>
        </p:nvSpPr>
        <p:spPr/>
        <p:txBody>
          <a:bodyPr/>
          <a:lstStyle/>
          <a:p>
            <a:fld id="{42EF6DC8-DA9C-4533-8A40-BB00A2545AF8}" type="slidenum">
              <a:rPr lang="en-CA" smtClean="0"/>
              <a:pPr/>
              <a:t>10</a:t>
            </a:fld>
            <a:endParaRPr lang="en-CA"/>
          </a:p>
        </p:txBody>
      </p:sp>
      <p:pic>
        <p:nvPicPr>
          <p:cNvPr id="9" name="Audio 8">
            <a:hlinkClick r:id="" action="ppaction://media"/>
            <a:extLst>
              <a:ext uri="{FF2B5EF4-FFF2-40B4-BE49-F238E27FC236}">
                <a16:creationId xmlns:a16="http://schemas.microsoft.com/office/drawing/2014/main" id="{B4F864B2-D021-4840-A35C-5D08441060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4713714"/>
      </p:ext>
    </p:extLst>
  </p:cSld>
  <p:clrMapOvr>
    <a:masterClrMapping/>
  </p:clrMapOvr>
  <mc:AlternateContent xmlns:mc="http://schemas.openxmlformats.org/markup-compatibility/2006" xmlns:p14="http://schemas.microsoft.com/office/powerpoint/2010/main">
    <mc:Choice Requires="p14">
      <p:transition spd="slow" p14:dur="2000" advTm="94717"/>
    </mc:Choice>
    <mc:Fallback xmlns="">
      <p:transition spd="slow" advTm="94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6982-2011-47AC-9326-61494005154D}"/>
              </a:ext>
            </a:extLst>
          </p:cNvPr>
          <p:cNvSpPr>
            <a:spLocks noGrp="1"/>
          </p:cNvSpPr>
          <p:nvPr>
            <p:ph type="title"/>
          </p:nvPr>
        </p:nvSpPr>
        <p:spPr/>
        <p:txBody>
          <a:bodyPr/>
          <a:lstStyle/>
          <a:p>
            <a:r>
              <a:rPr lang="en-US" dirty="0"/>
              <a:t>Linear independence of eigenvectors</a:t>
            </a:r>
          </a:p>
        </p:txBody>
      </p:sp>
      <p:sp>
        <p:nvSpPr>
          <p:cNvPr id="3" name="Content Placeholder 2">
            <a:extLst>
              <a:ext uri="{FF2B5EF4-FFF2-40B4-BE49-F238E27FC236}">
                <a16:creationId xmlns:a16="http://schemas.microsoft.com/office/drawing/2014/main" id="{62EF7817-E715-4C8B-A058-38789AC7B15B}"/>
              </a:ext>
            </a:extLst>
          </p:cNvPr>
          <p:cNvSpPr>
            <a:spLocks noGrp="1"/>
          </p:cNvSpPr>
          <p:nvPr>
            <p:ph idx="1"/>
          </p:nvPr>
        </p:nvSpPr>
        <p:spPr/>
        <p:txBody>
          <a:bodyPr/>
          <a:lstStyle/>
          <a:p>
            <a:pPr marL="0" indent="0">
              <a:buNone/>
            </a:pPr>
            <a:r>
              <a:rPr lang="en-US" dirty="0"/>
              <a:t>Theorem</a:t>
            </a:r>
          </a:p>
          <a:p>
            <a:pPr marL="0" indent="0">
              <a:buNone/>
            </a:pPr>
            <a:r>
              <a:rPr lang="en-US" dirty="0"/>
              <a:t>	Suppose a linear operator </a:t>
            </a:r>
            <a:r>
              <a:rPr lang="en-US" i="1" dirty="0"/>
              <a:t>A</a:t>
            </a:r>
            <a:r>
              <a:rPr lang="en-US" dirty="0"/>
              <a:t> has </a:t>
            </a:r>
            <a:r>
              <a:rPr lang="en-US" i="1" dirty="0"/>
              <a:t>m</a:t>
            </a:r>
            <a:r>
              <a:rPr lang="en-US" dirty="0"/>
              <a:t> distinct eigenvalue</a:t>
            </a:r>
            <a:br>
              <a:rPr lang="en-US" dirty="0"/>
            </a:br>
            <a:r>
              <a:rPr lang="en-US" dirty="0"/>
              <a:t>	</a:t>
            </a:r>
            <a:r>
              <a:rPr lang="en-US" i="1" dirty="0">
                <a:latin typeface="Symbol" panose="05050102010706020507" pitchFamily="18" charset="2"/>
              </a:rPr>
              <a:t>l</a:t>
            </a:r>
            <a:r>
              <a:rPr lang="en-US" baseline="-25000" dirty="0"/>
              <a:t>1</a:t>
            </a:r>
            <a:r>
              <a:rPr lang="en-US" dirty="0"/>
              <a:t>, …, </a:t>
            </a:r>
            <a:r>
              <a:rPr lang="en-US" i="1" dirty="0" err="1">
                <a:latin typeface="Symbol" panose="05050102010706020507" pitchFamily="18" charset="2"/>
              </a:rPr>
              <a:t>l</a:t>
            </a:r>
            <a:r>
              <a:rPr lang="en-US" i="1" baseline="-25000" dirty="0" err="1"/>
              <a:t>m</a:t>
            </a:r>
            <a:r>
              <a:rPr lang="en-US" dirty="0"/>
              <a:t> and there are </a:t>
            </a:r>
            <a:r>
              <a:rPr lang="en-US" i="1" dirty="0"/>
              <a:t>m</a:t>
            </a:r>
            <a:r>
              <a:rPr lang="en-US" dirty="0"/>
              <a:t> eigenvectors </a:t>
            </a:r>
            <a:r>
              <a:rPr lang="en-US" b="1" dirty="0"/>
              <a:t>u</a:t>
            </a:r>
            <a:r>
              <a:rPr lang="en-US" baseline="-25000" dirty="0"/>
              <a:t>1</a:t>
            </a:r>
            <a:r>
              <a:rPr lang="en-US" dirty="0"/>
              <a:t>, …, </a:t>
            </a:r>
            <a:r>
              <a:rPr lang="en-US" b="1" dirty="0"/>
              <a:t>u</a:t>
            </a:r>
            <a:r>
              <a:rPr lang="en-US" i="1" baseline="-25000" dirty="0"/>
              <a:t>m</a:t>
            </a:r>
            <a:r>
              <a:rPr lang="en-US" dirty="0"/>
              <a:t> 	corresponding to these eigenvalues, respectively;</a:t>
            </a:r>
            <a:br>
              <a:rPr lang="en-US" dirty="0"/>
            </a:br>
            <a:r>
              <a:rPr lang="en-US" dirty="0"/>
              <a:t>	then the vectors are linearly independent.</a:t>
            </a:r>
          </a:p>
          <a:p>
            <a:pPr marL="0" indent="0">
              <a:buNone/>
            </a:pPr>
            <a:r>
              <a:rPr lang="en-US" dirty="0"/>
              <a:t>Proof:</a:t>
            </a:r>
          </a:p>
          <a:p>
            <a:pPr marL="0" indent="0">
              <a:buNone/>
            </a:pPr>
            <a:r>
              <a:rPr lang="en-US" dirty="0"/>
              <a:t>	Assume that they are linearly dependent, in which case</a:t>
            </a:r>
            <a:br>
              <a:rPr lang="en-US" dirty="0"/>
            </a:br>
            <a:r>
              <a:rPr lang="en-US" dirty="0"/>
              <a:t>	there is a first vector </a:t>
            </a:r>
            <a:r>
              <a:rPr lang="en-US" b="1" dirty="0"/>
              <a:t>u</a:t>
            </a:r>
            <a:r>
              <a:rPr lang="en-US" i="1" baseline="-25000" dirty="0"/>
              <a:t>ℓ</a:t>
            </a:r>
            <a:r>
              <a:rPr lang="en-US" dirty="0"/>
              <a:t> that linearly depends on the 	previous </a:t>
            </a:r>
            <a:r>
              <a:rPr lang="en-US" i="1" dirty="0"/>
              <a:t>ℓ</a:t>
            </a:r>
            <a:r>
              <a:rPr lang="en-US" dirty="0"/>
              <a:t> – 1 linearly independent vectors</a:t>
            </a:r>
          </a:p>
          <a:p>
            <a:pPr marL="0" indent="0">
              <a:buNone/>
            </a:pPr>
            <a:r>
              <a:rPr lang="en-US" dirty="0"/>
              <a:t>		</a:t>
            </a:r>
            <a:r>
              <a:rPr lang="en-US" i="1" dirty="0">
                <a:latin typeface="Symbol" panose="05050102010706020507" pitchFamily="18" charset="2"/>
              </a:rPr>
              <a:t> </a:t>
            </a:r>
            <a:r>
              <a:rPr lang="en-US" b="1" dirty="0">
                <a:latin typeface="Times New Roman" panose="02020603050405020304" pitchFamily="18" charset="0"/>
              </a:rPr>
              <a:t>u</a:t>
            </a:r>
            <a:r>
              <a:rPr lang="en-US" i="1" baseline="-25000" dirty="0">
                <a:latin typeface="Times New Roman" panose="02020603050405020304" pitchFamily="18" charset="0"/>
              </a:rPr>
              <a:t>ℓ</a:t>
            </a:r>
            <a:r>
              <a:rPr lang="en-US" dirty="0">
                <a:latin typeface="Times New Roman" panose="02020603050405020304" pitchFamily="18" charset="0"/>
              </a:rPr>
              <a:t> = </a:t>
            </a:r>
            <a:r>
              <a:rPr lang="en-US" i="1" dirty="0">
                <a:latin typeface="Symbol" panose="05050102010706020507" pitchFamily="18" charset="2"/>
              </a:rPr>
              <a:t>a</a:t>
            </a:r>
            <a:r>
              <a:rPr lang="en-US" baseline="-25000" dirty="0">
                <a:latin typeface="Times New Roman" panose="02020603050405020304" pitchFamily="18" charset="0"/>
              </a:rPr>
              <a:t>1</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a:latin typeface="Symbol" panose="05050102010706020507" pitchFamily="18" charset="2"/>
              </a:rPr>
              <a:t>a</a:t>
            </a:r>
            <a:r>
              <a:rPr lang="en-US" i="1" baseline="-25000" dirty="0">
                <a:latin typeface="Times New Roman" panose="02020603050405020304" pitchFamily="18" charset="0"/>
              </a:rPr>
              <a:t>ℓ</a:t>
            </a:r>
            <a:r>
              <a:rPr lang="en-US" baseline="-25000" dirty="0">
                <a:latin typeface="Times New Roman" panose="02020603050405020304" pitchFamily="18" charset="0"/>
              </a:rPr>
              <a:t>–1</a:t>
            </a:r>
            <a:r>
              <a:rPr lang="en-US" i="1" baseline="-25000" dirty="0">
                <a:latin typeface="Times New Roman" panose="02020603050405020304" pitchFamily="18" charset="0"/>
              </a:rPr>
              <a:t> </a:t>
            </a:r>
            <a:r>
              <a:rPr lang="en-US" b="1" dirty="0">
                <a:latin typeface="Times New Roman" panose="02020603050405020304" pitchFamily="18" charset="0"/>
              </a:rPr>
              <a:t>u</a:t>
            </a:r>
            <a:r>
              <a:rPr lang="en-US" i="1" baseline="-25000" dirty="0">
                <a:latin typeface="Times New Roman" panose="02020603050405020304" pitchFamily="18" charset="0"/>
              </a:rPr>
              <a:t>ℓ</a:t>
            </a:r>
            <a:r>
              <a:rPr lang="en-US" baseline="-25000" dirty="0">
                <a:latin typeface="Times New Roman" panose="02020603050405020304" pitchFamily="18" charset="0"/>
              </a:rPr>
              <a:t>–1</a:t>
            </a:r>
            <a:endParaRPr lang="en-US" dirty="0"/>
          </a:p>
          <a:p>
            <a:pPr marL="0" indent="0">
              <a:buNone/>
            </a:pPr>
            <a:r>
              <a:rPr lang="en-US" dirty="0"/>
              <a:t>	where not all </a:t>
            </a:r>
            <a:r>
              <a:rPr lang="en-US" i="1" dirty="0" err="1">
                <a:latin typeface="Symbol" panose="05050102010706020507" pitchFamily="18" charset="2"/>
              </a:rPr>
              <a:t>a</a:t>
            </a:r>
            <a:r>
              <a:rPr lang="en-US" i="1" baseline="-25000" dirty="0" err="1">
                <a:latin typeface="Times New Roman" panose="02020603050405020304" pitchFamily="18" charset="0"/>
              </a:rPr>
              <a:t>k</a:t>
            </a:r>
            <a:r>
              <a:rPr lang="en-US" dirty="0"/>
              <a:t> are not zero</a:t>
            </a:r>
            <a:endParaRPr lang="en-US" i="1" dirty="0"/>
          </a:p>
        </p:txBody>
      </p:sp>
      <p:sp>
        <p:nvSpPr>
          <p:cNvPr id="4" name="Footer Placeholder 3">
            <a:extLst>
              <a:ext uri="{FF2B5EF4-FFF2-40B4-BE49-F238E27FC236}">
                <a16:creationId xmlns:a16="http://schemas.microsoft.com/office/drawing/2014/main" id="{A4E1C9BF-E374-4DFB-A52C-27672C8F8AD8}"/>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B2DDD154-DC86-419C-8B3F-C7E5461BFF0B}"/>
              </a:ext>
            </a:extLst>
          </p:cNvPr>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a:extLst>
              <a:ext uri="{FF2B5EF4-FFF2-40B4-BE49-F238E27FC236}">
                <a16:creationId xmlns:a16="http://schemas.microsoft.com/office/drawing/2014/main" id="{260ABC96-A1BC-4763-B029-B86C9D47C9A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44549449"/>
      </p:ext>
    </p:extLst>
  </p:cSld>
  <p:clrMapOvr>
    <a:masterClrMapping/>
  </p:clrMapOvr>
  <mc:AlternateContent xmlns:mc="http://schemas.openxmlformats.org/markup-compatibility/2006" xmlns:p14="http://schemas.microsoft.com/office/powerpoint/2010/main">
    <mc:Choice Requires="p14">
      <p:transition spd="slow" p14:dur="2000" advTm="55853"/>
    </mc:Choice>
    <mc:Fallback xmlns="">
      <p:transition spd="slow" advTm="55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6982-2011-47AC-9326-61494005154D}"/>
              </a:ext>
            </a:extLst>
          </p:cNvPr>
          <p:cNvSpPr>
            <a:spLocks noGrp="1"/>
          </p:cNvSpPr>
          <p:nvPr>
            <p:ph type="title"/>
          </p:nvPr>
        </p:nvSpPr>
        <p:spPr/>
        <p:txBody>
          <a:bodyPr/>
          <a:lstStyle/>
          <a:p>
            <a:r>
              <a:rPr lang="en-US" dirty="0"/>
              <a:t>Linear independence of eigenvectors</a:t>
            </a:r>
          </a:p>
        </p:txBody>
      </p:sp>
      <p:sp>
        <p:nvSpPr>
          <p:cNvPr id="3" name="Content Placeholder 2">
            <a:extLst>
              <a:ext uri="{FF2B5EF4-FFF2-40B4-BE49-F238E27FC236}">
                <a16:creationId xmlns:a16="http://schemas.microsoft.com/office/drawing/2014/main" id="{62EF7817-E715-4C8B-A058-38789AC7B15B}"/>
              </a:ext>
            </a:extLst>
          </p:cNvPr>
          <p:cNvSpPr>
            <a:spLocks noGrp="1"/>
          </p:cNvSpPr>
          <p:nvPr>
            <p:ph idx="1"/>
          </p:nvPr>
        </p:nvSpPr>
        <p:spPr/>
        <p:txBody>
          <a:bodyPr/>
          <a:lstStyle/>
          <a:p>
            <a:pPr marL="0" indent="0">
              <a:buNone/>
            </a:pPr>
            <a:r>
              <a:rPr lang="en-US" dirty="0"/>
              <a:t>	First, we note that </a:t>
            </a:r>
            <a:r>
              <a:rPr lang="en-US" b="1" dirty="0">
                <a:latin typeface="Times New Roman" panose="02020603050405020304" pitchFamily="18" charset="0"/>
              </a:rPr>
              <a:t>u</a:t>
            </a:r>
            <a:r>
              <a:rPr lang="en-US" i="1" baseline="-25000" dirty="0">
                <a:latin typeface="Times New Roman" panose="02020603050405020304" pitchFamily="18" charset="0"/>
              </a:rPr>
              <a:t>ℓ</a:t>
            </a:r>
            <a:r>
              <a:rPr lang="en-US" dirty="0"/>
              <a:t> is an eigenvector, and thus </a:t>
            </a:r>
            <a:r>
              <a:rPr lang="en-US" i="1" dirty="0">
                <a:latin typeface="Symbol" panose="05050102010706020507" pitchFamily="18" charset="2"/>
              </a:rPr>
              <a:t>A</a:t>
            </a:r>
            <a:r>
              <a:rPr lang="en-US" b="1" dirty="0">
                <a:latin typeface="Times New Roman" panose="02020603050405020304" pitchFamily="18" charset="0"/>
              </a:rPr>
              <a:t>u</a:t>
            </a:r>
            <a:r>
              <a:rPr lang="en-US" i="1" baseline="-25000" dirty="0">
                <a:latin typeface="Times New Roman" panose="02020603050405020304" pitchFamily="18" charset="0"/>
              </a:rPr>
              <a:t>ℓ</a:t>
            </a:r>
            <a:r>
              <a:rPr lang="en-US" dirty="0">
                <a:latin typeface="Times New Roman" panose="02020603050405020304" pitchFamily="18" charset="0"/>
              </a:rPr>
              <a:t> = </a:t>
            </a:r>
            <a:r>
              <a:rPr lang="en-US" i="1" dirty="0">
                <a:latin typeface="Symbol" panose="05050102010706020507" pitchFamily="18" charset="2"/>
              </a:rPr>
              <a:t>l</a:t>
            </a:r>
            <a:r>
              <a:rPr lang="en-US" i="1" baseline="-25000" dirty="0">
                <a:latin typeface="Times New Roman" panose="02020603050405020304" pitchFamily="18" charset="0"/>
              </a:rPr>
              <a:t>ℓ</a:t>
            </a:r>
            <a:r>
              <a:rPr lang="en-US" dirty="0">
                <a:latin typeface="Times New Roman" panose="02020603050405020304" pitchFamily="18" charset="0"/>
              </a:rPr>
              <a:t> </a:t>
            </a:r>
            <a:r>
              <a:rPr lang="en-US" b="1" dirty="0">
                <a:latin typeface="Times New Roman" panose="02020603050405020304" pitchFamily="18" charset="0"/>
              </a:rPr>
              <a:t>u</a:t>
            </a:r>
            <a:r>
              <a:rPr lang="en-US" i="1" baseline="-25000" dirty="0">
                <a:latin typeface="Times New Roman" panose="02020603050405020304" pitchFamily="18" charset="0"/>
              </a:rPr>
              <a:t>ℓ</a:t>
            </a:r>
            <a:r>
              <a:rPr lang="en-US" dirty="0">
                <a:latin typeface="Times New Roman" panose="02020603050405020304" pitchFamily="18" charset="0"/>
              </a:rPr>
              <a:t> </a:t>
            </a:r>
            <a:endParaRPr lang="en-US" dirty="0"/>
          </a:p>
          <a:p>
            <a:pPr marL="0" indent="0">
              <a:buNone/>
            </a:pPr>
            <a:r>
              <a:rPr lang="en-US" dirty="0"/>
              <a:t>	Consequently,</a:t>
            </a:r>
          </a:p>
          <a:p>
            <a:pPr marL="0" indent="0">
              <a:buNone/>
            </a:pPr>
            <a:r>
              <a:rPr lang="en-US" dirty="0"/>
              <a:t>	 	      </a:t>
            </a:r>
            <a:r>
              <a:rPr lang="en-US" i="1" dirty="0">
                <a:latin typeface="Symbol" panose="05050102010706020507" pitchFamily="18" charset="2"/>
              </a:rPr>
              <a:t>A</a:t>
            </a:r>
            <a:r>
              <a:rPr lang="en-US" b="1" dirty="0">
                <a:latin typeface="Times New Roman" panose="02020603050405020304" pitchFamily="18" charset="0"/>
              </a:rPr>
              <a:t>u</a:t>
            </a:r>
            <a:r>
              <a:rPr lang="en-US" i="1" baseline="-25000" dirty="0">
                <a:latin typeface="Times New Roman" panose="02020603050405020304" pitchFamily="18" charset="0"/>
              </a:rPr>
              <a:t>ℓ</a:t>
            </a:r>
            <a:r>
              <a:rPr lang="en-US" dirty="0">
                <a:latin typeface="Times New Roman" panose="02020603050405020304" pitchFamily="18" charset="0"/>
              </a:rPr>
              <a:t> 	= </a:t>
            </a:r>
            <a:r>
              <a:rPr lang="en-US" i="1" dirty="0">
                <a:latin typeface="Symbol" panose="05050102010706020507" pitchFamily="18" charset="2"/>
              </a:rPr>
              <a:t>l</a:t>
            </a:r>
            <a:r>
              <a:rPr lang="en-US" i="1" baseline="-25000" dirty="0">
                <a:latin typeface="Times New Roman" panose="02020603050405020304" pitchFamily="18" charset="0"/>
              </a:rPr>
              <a:t>ℓ</a:t>
            </a:r>
            <a:r>
              <a:rPr lang="en-US" dirty="0">
                <a:latin typeface="Symbol" panose="05050102010706020507" pitchFamily="18" charset="2"/>
              </a:rPr>
              <a:t>(</a:t>
            </a:r>
            <a:r>
              <a:rPr lang="en-US" i="1" dirty="0">
                <a:latin typeface="Symbol" panose="05050102010706020507" pitchFamily="18" charset="2"/>
              </a:rPr>
              <a:t>a</a:t>
            </a:r>
            <a:r>
              <a:rPr lang="en-US" baseline="-25000" dirty="0">
                <a:latin typeface="Times New Roman" panose="02020603050405020304" pitchFamily="18" charset="0"/>
              </a:rPr>
              <a:t>1</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a:latin typeface="Symbol" panose="05050102010706020507" pitchFamily="18" charset="2"/>
              </a:rPr>
              <a:t>a</a:t>
            </a:r>
            <a:r>
              <a:rPr lang="en-US" i="1" baseline="-25000" dirty="0">
                <a:latin typeface="Times New Roman" panose="02020603050405020304" pitchFamily="18" charset="0"/>
              </a:rPr>
              <a:t>ℓ</a:t>
            </a:r>
            <a:r>
              <a:rPr lang="en-US" baseline="-25000" dirty="0">
                <a:latin typeface="Times New Roman" panose="02020603050405020304" pitchFamily="18" charset="0"/>
              </a:rPr>
              <a:t>–1</a:t>
            </a:r>
            <a:r>
              <a:rPr lang="en-US" i="1" baseline="-25000" dirty="0">
                <a:latin typeface="Times New Roman" panose="02020603050405020304" pitchFamily="18" charset="0"/>
              </a:rPr>
              <a:t> </a:t>
            </a:r>
            <a:r>
              <a:rPr lang="en-US" b="1" dirty="0">
                <a:latin typeface="Times New Roman" panose="02020603050405020304" pitchFamily="18" charset="0"/>
              </a:rPr>
              <a:t>u</a:t>
            </a:r>
            <a:r>
              <a:rPr lang="en-US" i="1" baseline="-25000" dirty="0">
                <a:latin typeface="Times New Roman" panose="02020603050405020304" pitchFamily="18" charset="0"/>
              </a:rPr>
              <a:t>ℓ</a:t>
            </a:r>
            <a:r>
              <a:rPr lang="en-US" baseline="-25000" dirty="0">
                <a:latin typeface="Times New Roman" panose="02020603050405020304" pitchFamily="18" charset="0"/>
              </a:rPr>
              <a:t>–1</a:t>
            </a:r>
            <a:r>
              <a:rPr lang="en-US" dirty="0">
                <a:latin typeface="Symbol" panose="05050102010706020507" pitchFamily="18" charset="2"/>
              </a:rPr>
              <a:t>)</a:t>
            </a:r>
          </a:p>
          <a:p>
            <a:pPr marL="0" indent="0">
              <a:buNone/>
            </a:pPr>
            <a:r>
              <a:rPr lang="en-US" dirty="0">
                <a:latin typeface="Symbol" panose="05050102010706020507" pitchFamily="18" charset="2"/>
              </a:rPr>
              <a:t>			= </a:t>
            </a:r>
            <a:r>
              <a:rPr lang="en-US" i="1" dirty="0">
                <a:latin typeface="Symbol" panose="05050102010706020507" pitchFamily="18" charset="2"/>
              </a:rPr>
              <a:t>l</a:t>
            </a:r>
            <a:r>
              <a:rPr lang="en-US" i="1" baseline="-25000" dirty="0">
                <a:latin typeface="Times New Roman" panose="02020603050405020304" pitchFamily="18" charset="0"/>
              </a:rPr>
              <a:t>ℓ</a:t>
            </a:r>
            <a:r>
              <a:rPr lang="en-US" i="1" dirty="0">
                <a:latin typeface="Symbol" panose="05050102010706020507" pitchFamily="18" charset="2"/>
              </a:rPr>
              <a:t>a</a:t>
            </a:r>
            <a:r>
              <a:rPr lang="en-US" baseline="-25000" dirty="0">
                <a:latin typeface="Times New Roman" panose="02020603050405020304" pitchFamily="18" charset="0"/>
              </a:rPr>
              <a:t>1</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a:latin typeface="Symbol" panose="05050102010706020507" pitchFamily="18" charset="2"/>
              </a:rPr>
              <a:t>l</a:t>
            </a:r>
            <a:r>
              <a:rPr lang="en-US" i="1" baseline="-25000" dirty="0">
                <a:latin typeface="Times New Roman" panose="02020603050405020304" pitchFamily="18" charset="0"/>
              </a:rPr>
              <a:t>ℓ</a:t>
            </a:r>
            <a:r>
              <a:rPr lang="en-US" i="1" dirty="0">
                <a:latin typeface="Symbol" panose="05050102010706020507" pitchFamily="18" charset="2"/>
              </a:rPr>
              <a:t>a</a:t>
            </a:r>
            <a:r>
              <a:rPr lang="en-US" i="1" baseline="-25000" dirty="0">
                <a:latin typeface="Times New Roman" panose="02020603050405020304" pitchFamily="18" charset="0"/>
              </a:rPr>
              <a:t>ℓ</a:t>
            </a:r>
            <a:r>
              <a:rPr lang="en-US" baseline="-25000" dirty="0">
                <a:latin typeface="Times New Roman" panose="02020603050405020304" pitchFamily="18" charset="0"/>
              </a:rPr>
              <a:t>–1</a:t>
            </a:r>
            <a:r>
              <a:rPr lang="en-US" b="1" dirty="0">
                <a:latin typeface="Times New Roman" panose="02020603050405020304" pitchFamily="18" charset="0"/>
              </a:rPr>
              <a:t>u</a:t>
            </a:r>
            <a:r>
              <a:rPr lang="en-US" i="1" baseline="-25000" dirty="0">
                <a:latin typeface="Times New Roman" panose="02020603050405020304" pitchFamily="18" charset="0"/>
              </a:rPr>
              <a:t>ℓ</a:t>
            </a:r>
            <a:r>
              <a:rPr lang="en-US" baseline="-25000" dirty="0">
                <a:latin typeface="Times New Roman" panose="02020603050405020304" pitchFamily="18" charset="0"/>
              </a:rPr>
              <a:t>–1</a:t>
            </a:r>
            <a:endParaRPr lang="en-US" dirty="0"/>
          </a:p>
          <a:p>
            <a:pPr marL="0" indent="0">
              <a:buNone/>
            </a:pPr>
            <a:r>
              <a:rPr lang="en-US" dirty="0"/>
              <a:t>	However, </a:t>
            </a:r>
            <a:r>
              <a:rPr lang="en-US" i="1" dirty="0"/>
              <a:t>A</a:t>
            </a:r>
            <a:r>
              <a:rPr lang="en-US" dirty="0"/>
              <a:t> is linear, so</a:t>
            </a:r>
          </a:p>
          <a:p>
            <a:pPr marL="0" indent="0">
              <a:buNone/>
            </a:pPr>
            <a:r>
              <a:rPr lang="en-US" dirty="0"/>
              <a:t>		      </a:t>
            </a:r>
            <a:r>
              <a:rPr lang="en-US" i="1" dirty="0">
                <a:latin typeface="Symbol" panose="05050102010706020507" pitchFamily="18" charset="2"/>
              </a:rPr>
              <a:t>A</a:t>
            </a:r>
            <a:r>
              <a:rPr lang="en-US" b="1" dirty="0">
                <a:latin typeface="Times New Roman" panose="02020603050405020304" pitchFamily="18" charset="0"/>
              </a:rPr>
              <a:t>u</a:t>
            </a:r>
            <a:r>
              <a:rPr lang="en-US" i="1" baseline="-25000" dirty="0">
                <a:latin typeface="Times New Roman" panose="02020603050405020304" pitchFamily="18" charset="0"/>
              </a:rPr>
              <a:t>ℓ</a:t>
            </a:r>
            <a:r>
              <a:rPr lang="en-US" dirty="0">
                <a:latin typeface="Times New Roman" panose="02020603050405020304" pitchFamily="18" charset="0"/>
              </a:rPr>
              <a:t> 	= </a:t>
            </a:r>
            <a:r>
              <a:rPr lang="en-US" i="1" dirty="0">
                <a:latin typeface="Symbol" panose="05050102010706020507" pitchFamily="18" charset="2"/>
              </a:rPr>
              <a:t>A</a:t>
            </a:r>
            <a:r>
              <a:rPr lang="en-US" dirty="0">
                <a:latin typeface="Symbol" panose="05050102010706020507" pitchFamily="18" charset="2"/>
              </a:rPr>
              <a:t>(</a:t>
            </a:r>
            <a:r>
              <a:rPr lang="en-US" i="1" dirty="0">
                <a:latin typeface="Symbol" panose="05050102010706020507" pitchFamily="18" charset="2"/>
              </a:rPr>
              <a:t>a</a:t>
            </a:r>
            <a:r>
              <a:rPr lang="en-US" baseline="-25000" dirty="0">
                <a:latin typeface="Times New Roman" panose="02020603050405020304" pitchFamily="18" charset="0"/>
              </a:rPr>
              <a:t>1</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a:latin typeface="Symbol" panose="05050102010706020507" pitchFamily="18" charset="2"/>
              </a:rPr>
              <a:t>a</a:t>
            </a:r>
            <a:r>
              <a:rPr lang="en-US" i="1" baseline="-25000" dirty="0">
                <a:latin typeface="Times New Roman" panose="02020603050405020304" pitchFamily="18" charset="0"/>
              </a:rPr>
              <a:t>ℓ</a:t>
            </a:r>
            <a:r>
              <a:rPr lang="en-US" baseline="-25000" dirty="0">
                <a:latin typeface="Times New Roman" panose="02020603050405020304" pitchFamily="18" charset="0"/>
              </a:rPr>
              <a:t>–1</a:t>
            </a:r>
            <a:r>
              <a:rPr lang="en-US" i="1" baseline="-25000" dirty="0">
                <a:latin typeface="Times New Roman" panose="02020603050405020304" pitchFamily="18" charset="0"/>
              </a:rPr>
              <a:t> </a:t>
            </a:r>
            <a:r>
              <a:rPr lang="en-US" b="1" dirty="0">
                <a:latin typeface="Times New Roman" panose="02020603050405020304" pitchFamily="18" charset="0"/>
              </a:rPr>
              <a:t>u</a:t>
            </a:r>
            <a:r>
              <a:rPr lang="en-US" i="1" baseline="-25000" dirty="0">
                <a:latin typeface="Times New Roman" panose="02020603050405020304" pitchFamily="18" charset="0"/>
              </a:rPr>
              <a:t>ℓ</a:t>
            </a:r>
            <a:r>
              <a:rPr lang="en-US" baseline="-25000" dirty="0">
                <a:latin typeface="Times New Roman" panose="02020603050405020304" pitchFamily="18" charset="0"/>
              </a:rPr>
              <a:t>–1</a:t>
            </a:r>
            <a:r>
              <a:rPr lang="en-US" dirty="0">
                <a:latin typeface="Symbol" panose="05050102010706020507" pitchFamily="18" charset="2"/>
              </a:rPr>
              <a:t>)</a:t>
            </a:r>
            <a:endParaRPr lang="en-US" dirty="0">
              <a:latin typeface="Times New Roman" panose="02020603050405020304" pitchFamily="18" charset="0"/>
            </a:endParaRPr>
          </a:p>
          <a:p>
            <a:pPr marL="0" indent="0">
              <a:buNone/>
            </a:pPr>
            <a:r>
              <a:rPr lang="en-US" dirty="0">
                <a:latin typeface="Times New Roman" panose="02020603050405020304" pitchFamily="18" charset="0"/>
              </a:rPr>
              <a:t>			=</a:t>
            </a:r>
            <a:r>
              <a:rPr lang="en-US" i="1" dirty="0">
                <a:latin typeface="Symbol" panose="05050102010706020507" pitchFamily="18" charset="2"/>
              </a:rPr>
              <a:t> a</a:t>
            </a:r>
            <a:r>
              <a:rPr lang="en-US" baseline="-25000" dirty="0">
                <a:latin typeface="Times New Roman" panose="02020603050405020304" pitchFamily="18" charset="0"/>
              </a:rPr>
              <a:t>1</a:t>
            </a:r>
            <a:r>
              <a:rPr lang="en-US" i="1" dirty="0">
                <a:latin typeface="Symbol" panose="05050102010706020507" pitchFamily="18" charset="2"/>
              </a:rPr>
              <a:t>A</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a:latin typeface="Symbol" panose="05050102010706020507" pitchFamily="18" charset="2"/>
              </a:rPr>
              <a:t>a</a:t>
            </a:r>
            <a:r>
              <a:rPr lang="en-US" i="1" baseline="-25000" dirty="0">
                <a:latin typeface="Times New Roman" panose="02020603050405020304" pitchFamily="18" charset="0"/>
              </a:rPr>
              <a:t>ℓ</a:t>
            </a:r>
            <a:r>
              <a:rPr lang="en-US" baseline="-25000" dirty="0">
                <a:latin typeface="Times New Roman" panose="02020603050405020304" pitchFamily="18" charset="0"/>
              </a:rPr>
              <a:t>–1</a:t>
            </a:r>
            <a:r>
              <a:rPr lang="en-US" i="1" baseline="-25000" dirty="0">
                <a:latin typeface="Times New Roman" panose="02020603050405020304" pitchFamily="18" charset="0"/>
              </a:rPr>
              <a:t> </a:t>
            </a:r>
            <a:r>
              <a:rPr lang="en-US" i="1" dirty="0">
                <a:latin typeface="Symbol" panose="05050102010706020507" pitchFamily="18" charset="2"/>
              </a:rPr>
              <a:t>A</a:t>
            </a:r>
            <a:r>
              <a:rPr lang="en-US" b="1" dirty="0">
                <a:latin typeface="Times New Roman" panose="02020603050405020304" pitchFamily="18" charset="0"/>
              </a:rPr>
              <a:t>u</a:t>
            </a:r>
            <a:r>
              <a:rPr lang="en-US" i="1" baseline="-25000" dirty="0">
                <a:latin typeface="Times New Roman" panose="02020603050405020304" pitchFamily="18" charset="0"/>
              </a:rPr>
              <a:t>ℓ</a:t>
            </a:r>
            <a:r>
              <a:rPr lang="en-US" baseline="-25000" dirty="0">
                <a:latin typeface="Times New Roman" panose="02020603050405020304" pitchFamily="18" charset="0"/>
              </a:rPr>
              <a:t>–1</a:t>
            </a:r>
            <a:endParaRPr lang="en-US" dirty="0"/>
          </a:p>
          <a:p>
            <a:pPr marL="0" indent="0">
              <a:buNone/>
            </a:pPr>
            <a:r>
              <a:rPr lang="en-US" dirty="0">
                <a:latin typeface="Times New Roman" panose="02020603050405020304" pitchFamily="18" charset="0"/>
              </a:rPr>
              <a:t>			=</a:t>
            </a:r>
            <a:r>
              <a:rPr lang="en-US" i="1" dirty="0">
                <a:latin typeface="Symbol" panose="05050102010706020507" pitchFamily="18" charset="2"/>
              </a:rPr>
              <a:t> a</a:t>
            </a:r>
            <a:r>
              <a:rPr lang="en-US" baseline="-25000" dirty="0">
                <a:latin typeface="Times New Roman" panose="02020603050405020304" pitchFamily="18" charset="0"/>
              </a:rPr>
              <a:t>1</a:t>
            </a:r>
            <a:r>
              <a:rPr lang="en-US" i="1" dirty="0">
                <a:latin typeface="Symbol" panose="05050102010706020507" pitchFamily="18" charset="2"/>
              </a:rPr>
              <a:t>l</a:t>
            </a:r>
            <a:r>
              <a:rPr lang="en-US" baseline="-25000" dirty="0"/>
              <a:t>1</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a:latin typeface="Symbol" panose="05050102010706020507" pitchFamily="18" charset="2"/>
              </a:rPr>
              <a:t>a</a:t>
            </a:r>
            <a:r>
              <a:rPr lang="en-US" i="1" baseline="-25000" dirty="0">
                <a:latin typeface="Times New Roman" panose="02020603050405020304" pitchFamily="18" charset="0"/>
              </a:rPr>
              <a:t>ℓ</a:t>
            </a:r>
            <a:r>
              <a:rPr lang="en-US" baseline="-25000" dirty="0">
                <a:latin typeface="Times New Roman" panose="02020603050405020304" pitchFamily="18" charset="0"/>
              </a:rPr>
              <a:t>–1</a:t>
            </a:r>
            <a:r>
              <a:rPr lang="en-US" i="1" dirty="0">
                <a:latin typeface="Symbol" panose="05050102010706020507" pitchFamily="18" charset="2"/>
              </a:rPr>
              <a:t>l</a:t>
            </a:r>
            <a:r>
              <a:rPr lang="en-US" i="1" baseline="-25000" dirty="0">
                <a:latin typeface="Times New Roman" panose="02020603050405020304" pitchFamily="18" charset="0"/>
              </a:rPr>
              <a:t>ℓ</a:t>
            </a:r>
            <a:r>
              <a:rPr lang="en-US" baseline="-25000" dirty="0">
                <a:latin typeface="Times New Roman" panose="02020603050405020304" pitchFamily="18" charset="0"/>
              </a:rPr>
              <a:t>–</a:t>
            </a:r>
            <a:r>
              <a:rPr lang="en-US" baseline="-25000" dirty="0"/>
              <a:t>1</a:t>
            </a:r>
            <a:r>
              <a:rPr lang="en-US" b="1" dirty="0">
                <a:latin typeface="Times New Roman" panose="02020603050405020304" pitchFamily="18" charset="0"/>
              </a:rPr>
              <a:t>u</a:t>
            </a:r>
            <a:r>
              <a:rPr lang="en-US" i="1" baseline="-25000" dirty="0">
                <a:latin typeface="Times New Roman" panose="02020603050405020304" pitchFamily="18" charset="0"/>
              </a:rPr>
              <a:t>ℓ</a:t>
            </a:r>
            <a:r>
              <a:rPr lang="en-US" baseline="-25000" dirty="0">
                <a:latin typeface="Times New Roman" panose="02020603050405020304" pitchFamily="18" charset="0"/>
              </a:rPr>
              <a:t>–1</a:t>
            </a:r>
            <a:endParaRPr lang="en-US" dirty="0"/>
          </a:p>
          <a:p>
            <a:pPr marL="0" indent="0">
              <a:buNone/>
            </a:pPr>
            <a:r>
              <a:rPr lang="en-US" dirty="0"/>
              <a:t>	Equating these two, we have</a:t>
            </a:r>
          </a:p>
          <a:p>
            <a:pPr marL="0" indent="0" algn="ctr">
              <a:buNone/>
            </a:pPr>
            <a:r>
              <a:rPr lang="en-US" i="1" dirty="0">
                <a:latin typeface="Symbol" panose="05050102010706020507" pitchFamily="18" charset="2"/>
              </a:rPr>
              <a:t>l</a:t>
            </a:r>
            <a:r>
              <a:rPr lang="en-US" i="1" baseline="-25000" dirty="0">
                <a:latin typeface="Times New Roman" panose="02020603050405020304" pitchFamily="18" charset="0"/>
              </a:rPr>
              <a:t>ℓ</a:t>
            </a:r>
            <a:r>
              <a:rPr lang="en-US" i="1" dirty="0">
                <a:latin typeface="Symbol" panose="05050102010706020507" pitchFamily="18" charset="2"/>
              </a:rPr>
              <a:t>a</a:t>
            </a:r>
            <a:r>
              <a:rPr lang="en-US" baseline="-25000" dirty="0">
                <a:latin typeface="Times New Roman" panose="02020603050405020304" pitchFamily="18" charset="0"/>
              </a:rPr>
              <a:t>1</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a:latin typeface="Symbol" panose="05050102010706020507" pitchFamily="18" charset="2"/>
              </a:rPr>
              <a:t>l</a:t>
            </a:r>
            <a:r>
              <a:rPr lang="en-US" i="1" baseline="-25000" dirty="0">
                <a:latin typeface="Times New Roman" panose="02020603050405020304" pitchFamily="18" charset="0"/>
              </a:rPr>
              <a:t>ℓ</a:t>
            </a:r>
            <a:r>
              <a:rPr lang="en-US" i="1" dirty="0">
                <a:latin typeface="Symbol" panose="05050102010706020507" pitchFamily="18" charset="2"/>
              </a:rPr>
              <a:t>a</a:t>
            </a:r>
            <a:r>
              <a:rPr lang="en-US" i="1" baseline="-25000" dirty="0">
                <a:latin typeface="Times New Roman" panose="02020603050405020304" pitchFamily="18" charset="0"/>
              </a:rPr>
              <a:t>ℓ</a:t>
            </a:r>
            <a:r>
              <a:rPr lang="en-US" baseline="-25000" dirty="0">
                <a:latin typeface="Times New Roman" panose="02020603050405020304" pitchFamily="18" charset="0"/>
              </a:rPr>
              <a:t>–1</a:t>
            </a:r>
            <a:r>
              <a:rPr lang="en-US" b="1" dirty="0">
                <a:latin typeface="Times New Roman" panose="02020603050405020304" pitchFamily="18" charset="0"/>
              </a:rPr>
              <a:t>u</a:t>
            </a:r>
            <a:r>
              <a:rPr lang="en-US" i="1" baseline="-25000" dirty="0">
                <a:latin typeface="Times New Roman" panose="02020603050405020304" pitchFamily="18" charset="0"/>
              </a:rPr>
              <a:t>ℓ</a:t>
            </a:r>
            <a:r>
              <a:rPr lang="en-US" baseline="-25000" dirty="0">
                <a:latin typeface="Times New Roman" panose="02020603050405020304" pitchFamily="18" charset="0"/>
              </a:rPr>
              <a:t>–1</a:t>
            </a:r>
            <a:r>
              <a:rPr lang="en-US" baseline="-25000" dirty="0"/>
              <a:t> </a:t>
            </a:r>
            <a:r>
              <a:rPr lang="en-US" dirty="0">
                <a:latin typeface="Times New Roman" panose="02020603050405020304" pitchFamily="18" charset="0"/>
              </a:rPr>
              <a:t>=</a:t>
            </a:r>
            <a:r>
              <a:rPr lang="en-US" i="1" dirty="0">
                <a:latin typeface="Symbol" panose="05050102010706020507" pitchFamily="18" charset="2"/>
              </a:rPr>
              <a:t> a</a:t>
            </a:r>
            <a:r>
              <a:rPr lang="en-US" baseline="-25000" dirty="0">
                <a:latin typeface="Times New Roman" panose="02020603050405020304" pitchFamily="18" charset="0"/>
              </a:rPr>
              <a:t>1</a:t>
            </a:r>
            <a:r>
              <a:rPr lang="en-US" i="1" dirty="0">
                <a:latin typeface="Symbol" panose="05050102010706020507" pitchFamily="18" charset="2"/>
              </a:rPr>
              <a:t>l</a:t>
            </a:r>
            <a:r>
              <a:rPr lang="en-US" baseline="-25000" dirty="0"/>
              <a:t>1</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a:latin typeface="Symbol" panose="05050102010706020507" pitchFamily="18" charset="2"/>
              </a:rPr>
              <a:t>a</a:t>
            </a:r>
            <a:r>
              <a:rPr lang="en-US" i="1" baseline="-25000" dirty="0">
                <a:latin typeface="Times New Roman" panose="02020603050405020304" pitchFamily="18" charset="0"/>
              </a:rPr>
              <a:t>ℓ</a:t>
            </a:r>
            <a:r>
              <a:rPr lang="en-US" baseline="-25000" dirty="0">
                <a:latin typeface="Times New Roman" panose="02020603050405020304" pitchFamily="18" charset="0"/>
              </a:rPr>
              <a:t>–1</a:t>
            </a:r>
            <a:r>
              <a:rPr lang="en-US" i="1" dirty="0">
                <a:latin typeface="Symbol" panose="05050102010706020507" pitchFamily="18" charset="2"/>
              </a:rPr>
              <a:t>l</a:t>
            </a:r>
            <a:r>
              <a:rPr lang="en-US" i="1" baseline="-25000" dirty="0">
                <a:latin typeface="Times New Roman" panose="02020603050405020304" pitchFamily="18" charset="0"/>
              </a:rPr>
              <a:t>ℓ</a:t>
            </a:r>
            <a:r>
              <a:rPr lang="en-US" baseline="-25000" dirty="0">
                <a:latin typeface="Times New Roman" panose="02020603050405020304" pitchFamily="18" charset="0"/>
              </a:rPr>
              <a:t>–</a:t>
            </a:r>
            <a:r>
              <a:rPr lang="en-US" baseline="-25000" dirty="0"/>
              <a:t>1</a:t>
            </a:r>
            <a:r>
              <a:rPr lang="en-US" b="1" dirty="0">
                <a:latin typeface="Times New Roman" panose="02020603050405020304" pitchFamily="18" charset="0"/>
              </a:rPr>
              <a:t>u</a:t>
            </a:r>
            <a:r>
              <a:rPr lang="en-US" i="1" baseline="-25000" dirty="0">
                <a:latin typeface="Times New Roman" panose="02020603050405020304" pitchFamily="18" charset="0"/>
              </a:rPr>
              <a:t>ℓ</a:t>
            </a:r>
            <a:r>
              <a:rPr lang="en-US" baseline="-25000" dirty="0">
                <a:latin typeface="Times New Roman" panose="02020603050405020304" pitchFamily="18" charset="0"/>
              </a:rPr>
              <a:t>–1</a:t>
            </a:r>
            <a:endParaRPr lang="en-US" i="1" dirty="0"/>
          </a:p>
        </p:txBody>
      </p:sp>
      <p:sp>
        <p:nvSpPr>
          <p:cNvPr id="4" name="Footer Placeholder 3">
            <a:extLst>
              <a:ext uri="{FF2B5EF4-FFF2-40B4-BE49-F238E27FC236}">
                <a16:creationId xmlns:a16="http://schemas.microsoft.com/office/drawing/2014/main" id="{A4E1C9BF-E374-4DFB-A52C-27672C8F8AD8}"/>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B2DDD154-DC86-419C-8B3F-C7E5461BFF0B}"/>
              </a:ext>
            </a:extLst>
          </p:cNvPr>
          <p:cNvSpPr>
            <a:spLocks noGrp="1"/>
          </p:cNvSpPr>
          <p:nvPr>
            <p:ph type="sldNum" sz="quarter" idx="12"/>
          </p:nvPr>
        </p:nvSpPr>
        <p:spPr/>
        <p:txBody>
          <a:bodyPr/>
          <a:lstStyle/>
          <a:p>
            <a:fld id="{42EF6DC8-DA9C-4533-8A40-BB00A2545AF8}" type="slidenum">
              <a:rPr lang="en-CA" smtClean="0"/>
              <a:pPr/>
              <a:t>12</a:t>
            </a:fld>
            <a:endParaRPr lang="en-CA"/>
          </a:p>
        </p:txBody>
      </p:sp>
      <p:pic>
        <p:nvPicPr>
          <p:cNvPr id="6" name="Audio 5">
            <a:hlinkClick r:id="" action="ppaction://media"/>
            <a:extLst>
              <a:ext uri="{FF2B5EF4-FFF2-40B4-BE49-F238E27FC236}">
                <a16:creationId xmlns:a16="http://schemas.microsoft.com/office/drawing/2014/main" id="{BE9E7FEC-F953-4EB8-892F-76A31621110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7776724"/>
      </p:ext>
    </p:extLst>
  </p:cSld>
  <p:clrMapOvr>
    <a:masterClrMapping/>
  </p:clrMapOvr>
  <mc:AlternateContent xmlns:mc="http://schemas.openxmlformats.org/markup-compatibility/2006" xmlns:p14="http://schemas.microsoft.com/office/powerpoint/2010/main">
    <mc:Choice Requires="p14">
      <p:transition spd="slow" p14:dur="2000" advTm="115614"/>
    </mc:Choice>
    <mc:Fallback xmlns="">
      <p:transition spd="slow" advTm="115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6982-2011-47AC-9326-61494005154D}"/>
              </a:ext>
            </a:extLst>
          </p:cNvPr>
          <p:cNvSpPr>
            <a:spLocks noGrp="1"/>
          </p:cNvSpPr>
          <p:nvPr>
            <p:ph type="title"/>
          </p:nvPr>
        </p:nvSpPr>
        <p:spPr/>
        <p:txBody>
          <a:bodyPr/>
          <a:lstStyle/>
          <a:p>
            <a:r>
              <a:rPr lang="en-US" dirty="0"/>
              <a:t>Linear independence of eigenvectors</a:t>
            </a:r>
          </a:p>
        </p:txBody>
      </p:sp>
      <p:sp>
        <p:nvSpPr>
          <p:cNvPr id="3" name="Content Placeholder 2">
            <a:extLst>
              <a:ext uri="{FF2B5EF4-FFF2-40B4-BE49-F238E27FC236}">
                <a16:creationId xmlns:a16="http://schemas.microsoft.com/office/drawing/2014/main" id="{62EF7817-E715-4C8B-A058-38789AC7B15B}"/>
              </a:ext>
            </a:extLst>
          </p:cNvPr>
          <p:cNvSpPr>
            <a:spLocks noGrp="1"/>
          </p:cNvSpPr>
          <p:nvPr>
            <p:ph idx="1"/>
          </p:nvPr>
        </p:nvSpPr>
        <p:spPr/>
        <p:txBody>
          <a:bodyPr>
            <a:normAutofit lnSpcReduction="10000"/>
          </a:bodyPr>
          <a:lstStyle/>
          <a:p>
            <a:pPr marL="0" indent="0">
              <a:buNone/>
            </a:pPr>
            <a:r>
              <a:rPr lang="en-US" dirty="0"/>
              <a:t>	Thus, given</a:t>
            </a:r>
          </a:p>
          <a:p>
            <a:pPr marL="0" indent="0" algn="ctr">
              <a:buNone/>
            </a:pPr>
            <a:r>
              <a:rPr lang="en-US" i="1" dirty="0">
                <a:latin typeface="Symbol" panose="05050102010706020507" pitchFamily="18" charset="2"/>
              </a:rPr>
              <a:t>l</a:t>
            </a:r>
            <a:r>
              <a:rPr lang="en-US" i="1" baseline="-25000" dirty="0">
                <a:latin typeface="Times New Roman" panose="02020603050405020304" pitchFamily="18" charset="0"/>
              </a:rPr>
              <a:t>ℓ</a:t>
            </a:r>
            <a:r>
              <a:rPr lang="en-US" i="1" dirty="0">
                <a:latin typeface="Symbol" panose="05050102010706020507" pitchFamily="18" charset="2"/>
              </a:rPr>
              <a:t>a</a:t>
            </a:r>
            <a:r>
              <a:rPr lang="en-US" baseline="-25000" dirty="0">
                <a:latin typeface="Times New Roman" panose="02020603050405020304" pitchFamily="18" charset="0"/>
              </a:rPr>
              <a:t>1</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a:latin typeface="Symbol" panose="05050102010706020507" pitchFamily="18" charset="2"/>
              </a:rPr>
              <a:t>l</a:t>
            </a:r>
            <a:r>
              <a:rPr lang="en-US" i="1" baseline="-25000" dirty="0">
                <a:latin typeface="Times New Roman" panose="02020603050405020304" pitchFamily="18" charset="0"/>
              </a:rPr>
              <a:t>ℓ</a:t>
            </a:r>
            <a:r>
              <a:rPr lang="en-US" i="1" dirty="0">
                <a:latin typeface="Symbol" panose="05050102010706020507" pitchFamily="18" charset="2"/>
              </a:rPr>
              <a:t>a</a:t>
            </a:r>
            <a:r>
              <a:rPr lang="en-US" i="1" baseline="-25000" dirty="0">
                <a:latin typeface="Times New Roman" panose="02020603050405020304" pitchFamily="18" charset="0"/>
              </a:rPr>
              <a:t>ℓ</a:t>
            </a:r>
            <a:r>
              <a:rPr lang="en-US" baseline="-25000" dirty="0">
                <a:latin typeface="Times New Roman" panose="02020603050405020304" pitchFamily="18" charset="0"/>
              </a:rPr>
              <a:t>–1</a:t>
            </a:r>
            <a:r>
              <a:rPr lang="en-US" b="1" dirty="0">
                <a:latin typeface="Times New Roman" panose="02020603050405020304" pitchFamily="18" charset="0"/>
              </a:rPr>
              <a:t>u</a:t>
            </a:r>
            <a:r>
              <a:rPr lang="en-US" i="1" baseline="-25000" dirty="0">
                <a:latin typeface="Times New Roman" panose="02020603050405020304" pitchFamily="18" charset="0"/>
              </a:rPr>
              <a:t>ℓ</a:t>
            </a:r>
            <a:r>
              <a:rPr lang="en-US" baseline="-25000" dirty="0">
                <a:latin typeface="Times New Roman" panose="02020603050405020304" pitchFamily="18" charset="0"/>
              </a:rPr>
              <a:t>–1</a:t>
            </a:r>
            <a:r>
              <a:rPr lang="en-US" baseline="-25000" dirty="0"/>
              <a:t> </a:t>
            </a:r>
            <a:r>
              <a:rPr lang="en-US" dirty="0">
                <a:latin typeface="Times New Roman" panose="02020603050405020304" pitchFamily="18" charset="0"/>
              </a:rPr>
              <a:t>=</a:t>
            </a:r>
            <a:r>
              <a:rPr lang="en-US" i="1" dirty="0">
                <a:latin typeface="Symbol" panose="05050102010706020507" pitchFamily="18" charset="2"/>
              </a:rPr>
              <a:t> a</a:t>
            </a:r>
            <a:r>
              <a:rPr lang="en-US" baseline="-25000" dirty="0">
                <a:latin typeface="Times New Roman" panose="02020603050405020304" pitchFamily="18" charset="0"/>
              </a:rPr>
              <a:t>1</a:t>
            </a:r>
            <a:r>
              <a:rPr lang="en-US" i="1" dirty="0">
                <a:latin typeface="Symbol" panose="05050102010706020507" pitchFamily="18" charset="2"/>
              </a:rPr>
              <a:t>l</a:t>
            </a:r>
            <a:r>
              <a:rPr lang="en-US" baseline="-25000" dirty="0"/>
              <a:t>1</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a:latin typeface="Symbol" panose="05050102010706020507" pitchFamily="18" charset="2"/>
              </a:rPr>
              <a:t>a</a:t>
            </a:r>
            <a:r>
              <a:rPr lang="en-US" i="1" baseline="-25000" dirty="0">
                <a:latin typeface="Times New Roman" panose="02020603050405020304" pitchFamily="18" charset="0"/>
              </a:rPr>
              <a:t>ℓ</a:t>
            </a:r>
            <a:r>
              <a:rPr lang="en-US" baseline="-25000" dirty="0">
                <a:latin typeface="Times New Roman" panose="02020603050405020304" pitchFamily="18" charset="0"/>
              </a:rPr>
              <a:t>–1</a:t>
            </a:r>
            <a:r>
              <a:rPr lang="en-US" i="1" dirty="0">
                <a:latin typeface="Symbol" panose="05050102010706020507" pitchFamily="18" charset="2"/>
              </a:rPr>
              <a:t>l</a:t>
            </a:r>
            <a:r>
              <a:rPr lang="en-US" i="1" baseline="-25000" dirty="0">
                <a:latin typeface="Times New Roman" panose="02020603050405020304" pitchFamily="18" charset="0"/>
              </a:rPr>
              <a:t>ℓ</a:t>
            </a:r>
            <a:r>
              <a:rPr lang="en-US" baseline="-25000" dirty="0">
                <a:latin typeface="Times New Roman" panose="02020603050405020304" pitchFamily="18" charset="0"/>
              </a:rPr>
              <a:t>–</a:t>
            </a:r>
            <a:r>
              <a:rPr lang="en-US" baseline="-25000" dirty="0"/>
              <a:t>1</a:t>
            </a:r>
            <a:r>
              <a:rPr lang="en-US" b="1" dirty="0">
                <a:latin typeface="Times New Roman" panose="02020603050405020304" pitchFamily="18" charset="0"/>
              </a:rPr>
              <a:t>u</a:t>
            </a:r>
            <a:r>
              <a:rPr lang="en-US" i="1" baseline="-25000" dirty="0">
                <a:latin typeface="Times New Roman" panose="02020603050405020304" pitchFamily="18" charset="0"/>
              </a:rPr>
              <a:t>ℓ</a:t>
            </a:r>
            <a:r>
              <a:rPr lang="en-US" baseline="-25000" dirty="0">
                <a:latin typeface="Times New Roman" panose="02020603050405020304" pitchFamily="18" charset="0"/>
              </a:rPr>
              <a:t>–1</a:t>
            </a:r>
            <a:endParaRPr lang="en-US" i="1" dirty="0"/>
          </a:p>
          <a:p>
            <a:pPr marL="0" indent="0">
              <a:buNone/>
            </a:pPr>
            <a:r>
              <a:rPr lang="en-US" dirty="0"/>
              <a:t>	Bringing all the terms to one side, we have:</a:t>
            </a:r>
          </a:p>
          <a:p>
            <a:pPr marL="0" indent="0" algn="ctr">
              <a:buNone/>
            </a:pPr>
            <a:r>
              <a:rPr lang="en-US" dirty="0">
                <a:latin typeface="Symbol" panose="05050102010706020507" pitchFamily="18" charset="2"/>
              </a:rPr>
              <a:t>(</a:t>
            </a:r>
            <a:r>
              <a:rPr lang="en-US" i="1" dirty="0">
                <a:latin typeface="Symbol" panose="05050102010706020507" pitchFamily="18" charset="2"/>
              </a:rPr>
              <a:t>l</a:t>
            </a:r>
            <a:r>
              <a:rPr lang="en-US" i="1" baseline="-25000" dirty="0">
                <a:latin typeface="Times New Roman" panose="02020603050405020304" pitchFamily="18" charset="0"/>
              </a:rPr>
              <a:t>ℓ</a:t>
            </a:r>
            <a:r>
              <a:rPr lang="en-US" dirty="0"/>
              <a:t> – </a:t>
            </a:r>
            <a:r>
              <a:rPr lang="en-US" i="1" dirty="0">
                <a:latin typeface="Symbol" panose="05050102010706020507" pitchFamily="18" charset="2"/>
              </a:rPr>
              <a:t>l</a:t>
            </a:r>
            <a:r>
              <a:rPr lang="en-US" baseline="-25000" dirty="0"/>
              <a:t>1</a:t>
            </a:r>
            <a:r>
              <a:rPr lang="en-US" dirty="0"/>
              <a:t>)</a:t>
            </a:r>
            <a:r>
              <a:rPr lang="en-US" i="1" dirty="0">
                <a:latin typeface="Symbol" panose="05050102010706020507" pitchFamily="18" charset="2"/>
              </a:rPr>
              <a:t>a</a:t>
            </a:r>
            <a:r>
              <a:rPr lang="en-US" baseline="-25000" dirty="0">
                <a:latin typeface="Times New Roman" panose="02020603050405020304" pitchFamily="18" charset="0"/>
              </a:rPr>
              <a:t>1</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 + </a:t>
            </a:r>
            <a:r>
              <a:rPr lang="en-US" dirty="0">
                <a:latin typeface="Symbol" panose="05050102010706020507" pitchFamily="18" charset="2"/>
              </a:rPr>
              <a:t>(</a:t>
            </a:r>
            <a:r>
              <a:rPr lang="en-US" i="1" dirty="0">
                <a:latin typeface="Symbol" panose="05050102010706020507" pitchFamily="18" charset="2"/>
              </a:rPr>
              <a:t>l</a:t>
            </a:r>
            <a:r>
              <a:rPr lang="en-US" i="1" baseline="-25000" dirty="0">
                <a:latin typeface="Times New Roman" panose="02020603050405020304" pitchFamily="18" charset="0"/>
              </a:rPr>
              <a:t>ℓ</a:t>
            </a:r>
            <a:r>
              <a:rPr lang="en-US" dirty="0"/>
              <a:t> – </a:t>
            </a:r>
            <a:r>
              <a:rPr lang="en-US" i="1" dirty="0">
                <a:latin typeface="Symbol" panose="05050102010706020507" pitchFamily="18" charset="2"/>
              </a:rPr>
              <a:t>l</a:t>
            </a:r>
            <a:r>
              <a:rPr lang="en-US" i="1" baseline="-25000" dirty="0">
                <a:latin typeface="Times New Roman" panose="02020603050405020304" pitchFamily="18" charset="0"/>
              </a:rPr>
              <a:t>ℓ</a:t>
            </a:r>
            <a:r>
              <a:rPr lang="en-US" baseline="-25000" dirty="0">
                <a:latin typeface="Times New Roman" panose="02020603050405020304" pitchFamily="18" charset="0"/>
              </a:rPr>
              <a:t>–</a:t>
            </a:r>
            <a:r>
              <a:rPr lang="en-US" baseline="-25000" dirty="0"/>
              <a:t>1</a:t>
            </a:r>
            <a:r>
              <a:rPr lang="en-US" dirty="0"/>
              <a:t>)</a:t>
            </a:r>
            <a:r>
              <a:rPr lang="en-US" i="1" dirty="0">
                <a:latin typeface="Symbol" panose="05050102010706020507" pitchFamily="18" charset="2"/>
              </a:rPr>
              <a:t>a</a:t>
            </a:r>
            <a:r>
              <a:rPr lang="en-US" i="1" baseline="-25000" dirty="0">
                <a:latin typeface="Times New Roman" panose="02020603050405020304" pitchFamily="18" charset="0"/>
              </a:rPr>
              <a:t>ℓ</a:t>
            </a:r>
            <a:r>
              <a:rPr lang="en-US" baseline="-25000" dirty="0">
                <a:latin typeface="Times New Roman" panose="02020603050405020304" pitchFamily="18" charset="0"/>
              </a:rPr>
              <a:t>–</a:t>
            </a:r>
            <a:r>
              <a:rPr lang="en-US" baseline="-25000" dirty="0"/>
              <a:t>1</a:t>
            </a:r>
            <a:r>
              <a:rPr lang="en-US" b="1" dirty="0">
                <a:latin typeface="Times New Roman" panose="02020603050405020304" pitchFamily="18" charset="0"/>
              </a:rPr>
              <a:t>u</a:t>
            </a:r>
            <a:r>
              <a:rPr lang="en-US" i="1" baseline="-25000" dirty="0">
                <a:latin typeface="Times New Roman" panose="02020603050405020304" pitchFamily="18" charset="0"/>
              </a:rPr>
              <a:t>ℓ</a:t>
            </a:r>
            <a:r>
              <a:rPr lang="en-US" baseline="-25000" dirty="0">
                <a:latin typeface="Times New Roman" panose="02020603050405020304" pitchFamily="18" charset="0"/>
              </a:rPr>
              <a:t>–</a:t>
            </a:r>
            <a:r>
              <a:rPr lang="en-US" baseline="-25000" dirty="0"/>
              <a:t>1</a:t>
            </a:r>
            <a:r>
              <a:rPr lang="en-US" dirty="0">
                <a:latin typeface="Times New Roman" panose="02020603050405020304" pitchFamily="18" charset="0"/>
              </a:rPr>
              <a:t> = </a:t>
            </a:r>
            <a:r>
              <a:rPr lang="en-US" b="1" dirty="0">
                <a:latin typeface="Times New Roman" panose="02020603050405020304" pitchFamily="18" charset="0"/>
              </a:rPr>
              <a:t>0</a:t>
            </a:r>
            <a:endParaRPr lang="en-US" i="1" dirty="0"/>
          </a:p>
          <a:p>
            <a:pPr marL="0" indent="0">
              <a:buNone/>
            </a:pPr>
            <a:r>
              <a:rPr lang="en-US" dirty="0"/>
              <a:t>	As these are different eigenvalues, none of these differences</a:t>
            </a:r>
            <a:br>
              <a:rPr lang="en-US" dirty="0"/>
            </a:br>
            <a:r>
              <a:rPr lang="en-US" dirty="0"/>
              <a:t>	are zero, and by assumption, not all the </a:t>
            </a:r>
            <a:r>
              <a:rPr lang="en-US" i="1" dirty="0" err="1">
                <a:latin typeface="Symbol" panose="05050102010706020507" pitchFamily="18" charset="2"/>
              </a:rPr>
              <a:t>a</a:t>
            </a:r>
            <a:r>
              <a:rPr lang="en-US" i="1" baseline="-25000" dirty="0" err="1">
                <a:latin typeface="Times New Roman" panose="02020603050405020304" pitchFamily="18" charset="0"/>
              </a:rPr>
              <a:t>k</a:t>
            </a:r>
            <a:r>
              <a:rPr lang="en-US" dirty="0"/>
              <a:t> were zero</a:t>
            </a:r>
            <a:endParaRPr lang="en-US" i="1" dirty="0"/>
          </a:p>
          <a:p>
            <a:pPr marL="0" indent="0">
              <a:buNone/>
            </a:pPr>
            <a:r>
              <a:rPr lang="en-US" i="1" dirty="0"/>
              <a:t>	</a:t>
            </a:r>
            <a:r>
              <a:rPr lang="en-US" dirty="0"/>
              <a:t>Thus, we have a linear combination of vectors from 1 to </a:t>
            </a:r>
            <a:r>
              <a:rPr lang="en-US" i="1" dirty="0">
                <a:latin typeface="Times New Roman" panose="02020603050405020304" pitchFamily="18" charset="0"/>
              </a:rPr>
              <a:t>ℓ</a:t>
            </a:r>
            <a:r>
              <a:rPr lang="en-US" dirty="0">
                <a:latin typeface="Times New Roman" panose="02020603050405020304" pitchFamily="18" charset="0"/>
              </a:rPr>
              <a:t>–</a:t>
            </a:r>
            <a:r>
              <a:rPr lang="en-US" dirty="0"/>
              <a:t>1 	which equals the zero vector, but not all coefficients of 	which are zero</a:t>
            </a:r>
            <a:endParaRPr lang="en-US" i="1" dirty="0"/>
          </a:p>
          <a:p>
            <a:pPr marL="0" indent="0">
              <a:buNone/>
            </a:pPr>
            <a:r>
              <a:rPr lang="en-US" i="1" dirty="0"/>
              <a:t>	</a:t>
            </a:r>
            <a:r>
              <a:rPr lang="en-US" dirty="0"/>
              <a:t>Therefore, the vectors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a:latin typeface="Times New Roman" panose="02020603050405020304" pitchFamily="18" charset="0"/>
              </a:rPr>
              <a:t>u</a:t>
            </a:r>
            <a:r>
              <a:rPr lang="en-US" i="1" baseline="-25000" dirty="0">
                <a:latin typeface="Times New Roman" panose="02020603050405020304" pitchFamily="18" charset="0"/>
              </a:rPr>
              <a:t>ℓ</a:t>
            </a:r>
            <a:r>
              <a:rPr lang="en-US" baseline="-25000" dirty="0">
                <a:latin typeface="Times New Roman" panose="02020603050405020304" pitchFamily="18" charset="0"/>
              </a:rPr>
              <a:t>–</a:t>
            </a:r>
            <a:r>
              <a:rPr lang="en-US" baseline="-25000" dirty="0"/>
              <a:t>1</a:t>
            </a:r>
            <a:r>
              <a:rPr lang="en-US" dirty="0"/>
              <a:t> are linearly dependent,</a:t>
            </a:r>
            <a:br>
              <a:rPr lang="en-US" dirty="0"/>
            </a:br>
            <a:r>
              <a:rPr lang="en-US" dirty="0"/>
              <a:t>	which contradicts our assumption.</a:t>
            </a:r>
          </a:p>
          <a:p>
            <a:pPr marL="0" indent="0">
              <a:buNone/>
            </a:pPr>
            <a:r>
              <a:rPr lang="en-US" i="1" dirty="0"/>
              <a:t>	</a:t>
            </a:r>
            <a:r>
              <a:rPr lang="en-US" dirty="0"/>
              <a:t>Therefore, eigenvectors corresponding to different 	eigenvalues are linearly independent. ▮</a:t>
            </a:r>
            <a:endParaRPr lang="en-US" i="1" dirty="0"/>
          </a:p>
        </p:txBody>
      </p:sp>
      <p:sp>
        <p:nvSpPr>
          <p:cNvPr id="4" name="Footer Placeholder 3">
            <a:extLst>
              <a:ext uri="{FF2B5EF4-FFF2-40B4-BE49-F238E27FC236}">
                <a16:creationId xmlns:a16="http://schemas.microsoft.com/office/drawing/2014/main" id="{A4E1C9BF-E374-4DFB-A52C-27672C8F8AD8}"/>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B2DDD154-DC86-419C-8B3F-C7E5461BFF0B}"/>
              </a:ext>
            </a:extLst>
          </p:cNvPr>
          <p:cNvSpPr>
            <a:spLocks noGrp="1"/>
          </p:cNvSpPr>
          <p:nvPr>
            <p:ph type="sldNum" sz="quarter" idx="12"/>
          </p:nvPr>
        </p:nvSpPr>
        <p:spPr/>
        <p:txBody>
          <a:bodyPr/>
          <a:lstStyle/>
          <a:p>
            <a:fld id="{42EF6DC8-DA9C-4533-8A40-BB00A2545AF8}" type="slidenum">
              <a:rPr lang="en-CA" smtClean="0"/>
              <a:pPr/>
              <a:t>13</a:t>
            </a:fld>
            <a:endParaRPr lang="en-CA"/>
          </a:p>
        </p:txBody>
      </p:sp>
      <p:pic>
        <p:nvPicPr>
          <p:cNvPr id="6" name="Audio 5">
            <a:hlinkClick r:id="" action="ppaction://media"/>
            <a:extLst>
              <a:ext uri="{FF2B5EF4-FFF2-40B4-BE49-F238E27FC236}">
                <a16:creationId xmlns:a16="http://schemas.microsoft.com/office/drawing/2014/main" id="{E2F86DDF-E47F-49E9-B018-6A0441368C1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40988728"/>
      </p:ext>
    </p:extLst>
  </p:cSld>
  <p:clrMapOvr>
    <a:masterClrMapping/>
  </p:clrMapOvr>
  <mc:AlternateContent xmlns:mc="http://schemas.openxmlformats.org/markup-compatibility/2006" xmlns:p14="http://schemas.microsoft.com/office/powerpoint/2010/main">
    <mc:Choice Requires="p14">
      <p:transition spd="slow" p14:dur="2000" advTm="139226"/>
    </mc:Choice>
    <mc:Fallback xmlns="">
      <p:transition spd="slow" advTm="139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047E0-435F-4F26-889C-FB0EEFDC31F5}"/>
              </a:ext>
            </a:extLst>
          </p:cNvPr>
          <p:cNvSpPr>
            <a:spLocks noGrp="1"/>
          </p:cNvSpPr>
          <p:nvPr>
            <p:ph type="title"/>
          </p:nvPr>
        </p:nvSpPr>
        <p:spPr/>
        <p:txBody>
          <a:bodyPr/>
          <a:lstStyle/>
          <a:p>
            <a:r>
              <a:rPr lang="en-US" dirty="0"/>
              <a:t>Linear independence of eigenvectors</a:t>
            </a:r>
          </a:p>
        </p:txBody>
      </p:sp>
      <p:sp>
        <p:nvSpPr>
          <p:cNvPr id="3" name="Content Placeholder 2">
            <a:extLst>
              <a:ext uri="{FF2B5EF4-FFF2-40B4-BE49-F238E27FC236}">
                <a16:creationId xmlns:a16="http://schemas.microsoft.com/office/drawing/2014/main" id="{A74A3169-D028-4A34-9A16-FA0043F66904}"/>
              </a:ext>
            </a:extLst>
          </p:cNvPr>
          <p:cNvSpPr>
            <a:spLocks noGrp="1"/>
          </p:cNvSpPr>
          <p:nvPr>
            <p:ph idx="1"/>
          </p:nvPr>
        </p:nvSpPr>
        <p:spPr/>
        <p:txBody>
          <a:bodyPr/>
          <a:lstStyle/>
          <a:p>
            <a:r>
              <a:rPr lang="en-US" dirty="0"/>
              <a:t>As a consequence, a linear operator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F</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err="1">
                <a:latin typeface="Times New Roman" panose="02020603050405020304" pitchFamily="18" charset="0"/>
              </a:rPr>
              <a:t>F</a:t>
            </a:r>
            <a:r>
              <a:rPr lang="en-US" i="1" baseline="30000" dirty="0" err="1">
                <a:latin typeface="Times New Roman" panose="02020603050405020304" pitchFamily="18" charset="0"/>
              </a:rPr>
              <a:t>n</a:t>
            </a:r>
            <a:r>
              <a:rPr lang="en-US" dirty="0"/>
              <a:t> cannot have more than </a:t>
            </a:r>
            <a:r>
              <a:rPr lang="en-US" i="1" dirty="0">
                <a:latin typeface="Times New Roman" panose="02020603050405020304" pitchFamily="18" charset="0"/>
              </a:rPr>
              <a:t>n</a:t>
            </a:r>
            <a:r>
              <a:rPr lang="en-US" dirty="0"/>
              <a:t> distinct eigenvalues</a:t>
            </a:r>
          </a:p>
          <a:p>
            <a:endParaRPr lang="en-US" dirty="0"/>
          </a:p>
        </p:txBody>
      </p:sp>
      <p:sp>
        <p:nvSpPr>
          <p:cNvPr id="4" name="Footer Placeholder 3">
            <a:extLst>
              <a:ext uri="{FF2B5EF4-FFF2-40B4-BE49-F238E27FC236}">
                <a16:creationId xmlns:a16="http://schemas.microsoft.com/office/drawing/2014/main" id="{C4D34C6A-38A8-4D0F-8CF0-384DED68D122}"/>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27D964D0-7910-4485-B6C2-0F321CECC8A4}"/>
              </a:ext>
            </a:extLst>
          </p:cNvPr>
          <p:cNvSpPr>
            <a:spLocks noGrp="1"/>
          </p:cNvSpPr>
          <p:nvPr>
            <p:ph type="sldNum" sz="quarter" idx="12"/>
          </p:nvPr>
        </p:nvSpPr>
        <p:spPr/>
        <p:txBody>
          <a:bodyPr/>
          <a:lstStyle/>
          <a:p>
            <a:fld id="{42EF6DC8-DA9C-4533-8A40-BB00A2545AF8}" type="slidenum">
              <a:rPr lang="en-CA" smtClean="0"/>
              <a:pPr/>
              <a:t>14</a:t>
            </a:fld>
            <a:endParaRPr lang="en-CA"/>
          </a:p>
        </p:txBody>
      </p:sp>
      <p:pic>
        <p:nvPicPr>
          <p:cNvPr id="6" name="Audio 5">
            <a:hlinkClick r:id="" action="ppaction://media"/>
            <a:extLst>
              <a:ext uri="{FF2B5EF4-FFF2-40B4-BE49-F238E27FC236}">
                <a16:creationId xmlns:a16="http://schemas.microsoft.com/office/drawing/2014/main" id="{BFE33B62-0A75-4B2F-83A5-C7AA1C54E8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3525840"/>
      </p:ext>
    </p:extLst>
  </p:cSld>
  <p:clrMapOvr>
    <a:masterClrMapping/>
  </p:clrMapOvr>
  <mc:AlternateContent xmlns:mc="http://schemas.openxmlformats.org/markup-compatibility/2006" xmlns:p14="http://schemas.microsoft.com/office/powerpoint/2010/main">
    <mc:Choice Requires="p14">
      <p:transition spd="slow" p14:dur="2000" advTm="13987"/>
    </mc:Choice>
    <mc:Fallback xmlns="">
      <p:transition spd="slow" advTm="13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047E0-435F-4F26-889C-FB0EEFDC31F5}"/>
              </a:ext>
            </a:extLst>
          </p:cNvPr>
          <p:cNvSpPr>
            <a:spLocks noGrp="1"/>
          </p:cNvSpPr>
          <p:nvPr>
            <p:ph type="title"/>
          </p:nvPr>
        </p:nvSpPr>
        <p:spPr/>
        <p:txBody>
          <a:bodyPr/>
          <a:lstStyle/>
          <a:p>
            <a:r>
              <a:rPr lang="en-US" dirty="0"/>
              <a:t>Eigenvalues of a self-adjoint operator</a:t>
            </a:r>
          </a:p>
        </p:txBody>
      </p:sp>
      <p:sp>
        <p:nvSpPr>
          <p:cNvPr id="3" name="Content Placeholder 2">
            <a:extLst>
              <a:ext uri="{FF2B5EF4-FFF2-40B4-BE49-F238E27FC236}">
                <a16:creationId xmlns:a16="http://schemas.microsoft.com/office/drawing/2014/main" id="{A74A3169-D028-4A34-9A16-FA0043F66904}"/>
              </a:ext>
            </a:extLst>
          </p:cNvPr>
          <p:cNvSpPr>
            <a:spLocks noGrp="1"/>
          </p:cNvSpPr>
          <p:nvPr>
            <p:ph idx="1"/>
          </p:nvPr>
        </p:nvSpPr>
        <p:spPr/>
        <p:txBody>
          <a:bodyPr/>
          <a:lstStyle/>
          <a:p>
            <a:pPr marL="0" indent="0">
              <a:buNone/>
            </a:pPr>
            <a:r>
              <a:rPr lang="en-US" dirty="0"/>
              <a:t>Theorem</a:t>
            </a:r>
          </a:p>
          <a:p>
            <a:pPr marL="0" indent="0">
              <a:buNone/>
            </a:pPr>
            <a:r>
              <a:rPr lang="en-US" dirty="0"/>
              <a:t>	If </a:t>
            </a:r>
            <a:r>
              <a:rPr lang="en-US" i="1" dirty="0"/>
              <a:t>A</a:t>
            </a:r>
            <a:r>
              <a:rPr lang="en-US" dirty="0"/>
              <a:t> is a self-adjoint linear operator,</a:t>
            </a:r>
            <a:br>
              <a:rPr lang="en-US" dirty="0"/>
            </a:br>
            <a:r>
              <a:rPr lang="en-US" dirty="0"/>
              <a:t>	its eigenvalues are real</a:t>
            </a:r>
          </a:p>
          <a:p>
            <a:pPr marL="0" indent="0">
              <a:buNone/>
            </a:pPr>
            <a:r>
              <a:rPr lang="en-US" dirty="0"/>
              <a:t>Proof:</a:t>
            </a:r>
          </a:p>
          <a:p>
            <a:pPr marL="0" indent="0">
              <a:buNone/>
            </a:pPr>
            <a:r>
              <a:rPr lang="en-US" dirty="0"/>
              <a:t>	First,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Thus, </a:t>
            </a:r>
            <a:r>
              <a:rPr lang="en-US" i="1" dirty="0">
                <a:latin typeface="Symbol" panose="05050102010706020507" pitchFamily="18" charset="2"/>
              </a:rPr>
              <a:t>l</a:t>
            </a:r>
            <a:r>
              <a:rPr lang="en-US" dirty="0">
                <a:latin typeface="Symbol" panose="05050102010706020507" pitchFamily="18" charset="2"/>
              </a:rPr>
              <a:t> = </a:t>
            </a:r>
            <a:r>
              <a:rPr lang="en-US" i="1" dirty="0">
                <a:latin typeface="Symbol" panose="05050102010706020507" pitchFamily="18" charset="2"/>
              </a:rPr>
              <a:t>l</a:t>
            </a:r>
            <a:r>
              <a:rPr lang="en-US" baseline="30000" dirty="0">
                <a:latin typeface="Symbol" panose="05050102010706020507" pitchFamily="18" charset="2"/>
              </a:rPr>
              <a:t>*</a:t>
            </a:r>
            <a:r>
              <a:rPr lang="en-US" dirty="0"/>
              <a:t>, and thus </a:t>
            </a:r>
            <a:r>
              <a:rPr lang="en-US" i="1" dirty="0">
                <a:latin typeface="Symbol" panose="05050102010706020507" pitchFamily="18" charset="2"/>
              </a:rPr>
              <a:t>l</a:t>
            </a:r>
            <a:r>
              <a:rPr lang="en-US" dirty="0"/>
              <a:t> is real. ▮</a:t>
            </a:r>
          </a:p>
        </p:txBody>
      </p:sp>
      <p:sp>
        <p:nvSpPr>
          <p:cNvPr id="4" name="Footer Placeholder 3">
            <a:extLst>
              <a:ext uri="{FF2B5EF4-FFF2-40B4-BE49-F238E27FC236}">
                <a16:creationId xmlns:a16="http://schemas.microsoft.com/office/drawing/2014/main" id="{C4D34C6A-38A8-4D0F-8CF0-384DED68D122}"/>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27D964D0-7910-4485-B6C2-0F321CECC8A4}"/>
              </a:ext>
            </a:extLst>
          </p:cNvPr>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6" name="Object 5">
            <a:extLst>
              <a:ext uri="{FF2B5EF4-FFF2-40B4-BE49-F238E27FC236}">
                <a16:creationId xmlns:a16="http://schemas.microsoft.com/office/drawing/2014/main" id="{F3CA76C3-F697-4357-965C-255002400D8E}"/>
              </a:ext>
            </a:extLst>
          </p:cNvPr>
          <p:cNvGraphicFramePr>
            <a:graphicFrameLocks noChangeAspect="1"/>
          </p:cNvGraphicFramePr>
          <p:nvPr>
            <p:extLst>
              <p:ext uri="{D42A27DB-BD31-4B8C-83A1-F6EECF244321}">
                <p14:modId xmlns:p14="http://schemas.microsoft.com/office/powerpoint/2010/main" val="3218538480"/>
              </p:ext>
            </p:extLst>
          </p:nvPr>
        </p:nvGraphicFramePr>
        <p:xfrm>
          <a:off x="2105943" y="3194560"/>
          <a:ext cx="1955800" cy="882650"/>
        </p:xfrm>
        <a:graphic>
          <a:graphicData uri="http://schemas.openxmlformats.org/presentationml/2006/ole">
            <mc:AlternateContent xmlns:mc="http://schemas.openxmlformats.org/markup-compatibility/2006">
              <mc:Choice xmlns:v="urn:schemas-microsoft-com:vml" Requires="v">
                <p:oleObj spid="_x0000_s586780" name="Equation" r:id="rId6" imgW="927000" imgH="419040" progId="Equation.DSMT4">
                  <p:embed/>
                </p:oleObj>
              </mc:Choice>
              <mc:Fallback>
                <p:oleObj name="Equation" r:id="rId6" imgW="927000" imgH="419040" progId="Equation.DSMT4">
                  <p:embed/>
                  <p:pic>
                    <p:nvPicPr>
                      <p:cNvPr id="15" name="Object 14">
                        <a:extLst>
                          <a:ext uri="{FF2B5EF4-FFF2-40B4-BE49-F238E27FC236}">
                            <a16:creationId xmlns:a16="http://schemas.microsoft.com/office/drawing/2014/main" id="{18B4A2CB-0E73-4BBB-B7D0-6AA0406968EF}"/>
                          </a:ext>
                        </a:extLst>
                      </p:cNvPr>
                      <p:cNvPicPr/>
                      <p:nvPr/>
                    </p:nvPicPr>
                    <p:blipFill>
                      <a:blip r:embed="rId7"/>
                      <a:stretch>
                        <a:fillRect/>
                      </a:stretch>
                    </p:blipFill>
                    <p:spPr>
                      <a:xfrm>
                        <a:off x="2105943" y="3194560"/>
                        <a:ext cx="1955800" cy="8826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35435C80-88DE-48BA-A215-1887EBF9FE0B}"/>
              </a:ext>
            </a:extLst>
          </p:cNvPr>
          <p:cNvGraphicFramePr>
            <a:graphicFrameLocks noChangeAspect="1"/>
          </p:cNvGraphicFramePr>
          <p:nvPr>
            <p:extLst>
              <p:ext uri="{D42A27DB-BD31-4B8C-83A1-F6EECF244321}">
                <p14:modId xmlns:p14="http://schemas.microsoft.com/office/powerpoint/2010/main" val="3174998495"/>
              </p:ext>
            </p:extLst>
          </p:nvPr>
        </p:nvGraphicFramePr>
        <p:xfrm>
          <a:off x="4657062" y="3124283"/>
          <a:ext cx="2035175" cy="1898650"/>
        </p:xfrm>
        <a:graphic>
          <a:graphicData uri="http://schemas.openxmlformats.org/presentationml/2006/ole">
            <mc:AlternateContent xmlns:mc="http://schemas.openxmlformats.org/markup-compatibility/2006">
              <mc:Choice xmlns:v="urn:schemas-microsoft-com:vml" Requires="v">
                <p:oleObj spid="_x0000_s586781" name="Equation" r:id="rId8" imgW="965160" imgH="901440" progId="Equation.DSMT4">
                  <p:embed/>
                </p:oleObj>
              </mc:Choice>
              <mc:Fallback>
                <p:oleObj name="Equation" r:id="rId8" imgW="965160" imgH="901440" progId="Equation.DSMT4">
                  <p:embed/>
                  <p:pic>
                    <p:nvPicPr>
                      <p:cNvPr id="6" name="Object 5">
                        <a:extLst>
                          <a:ext uri="{FF2B5EF4-FFF2-40B4-BE49-F238E27FC236}">
                            <a16:creationId xmlns:a16="http://schemas.microsoft.com/office/drawing/2014/main" id="{F3CA76C3-F697-4357-965C-255002400D8E}"/>
                          </a:ext>
                        </a:extLst>
                      </p:cNvPr>
                      <p:cNvPicPr/>
                      <p:nvPr/>
                    </p:nvPicPr>
                    <p:blipFill>
                      <a:blip r:embed="rId9"/>
                      <a:stretch>
                        <a:fillRect/>
                      </a:stretch>
                    </p:blipFill>
                    <p:spPr>
                      <a:xfrm>
                        <a:off x="4657062" y="3124283"/>
                        <a:ext cx="2035175" cy="189865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8F1F8E71-1F1E-4797-9AD1-FE724E78F4F5}"/>
              </a:ext>
            </a:extLst>
          </p:cNvPr>
          <p:cNvSpPr txBox="1"/>
          <p:nvPr/>
        </p:nvSpPr>
        <p:spPr>
          <a:xfrm>
            <a:off x="4144341" y="3138818"/>
            <a:ext cx="1544379" cy="430887"/>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but  </a:t>
            </a:r>
          </a:p>
        </p:txBody>
      </p:sp>
      <p:pic>
        <p:nvPicPr>
          <p:cNvPr id="10" name="Audio 9">
            <a:hlinkClick r:id="" action="ppaction://media"/>
            <a:extLst>
              <a:ext uri="{FF2B5EF4-FFF2-40B4-BE49-F238E27FC236}">
                <a16:creationId xmlns:a16="http://schemas.microsoft.com/office/drawing/2014/main" id="{E64A45E8-37F2-408B-B5F2-66B3C64B0DF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43155277"/>
      </p:ext>
    </p:extLst>
  </p:cSld>
  <p:clrMapOvr>
    <a:masterClrMapping/>
  </p:clrMapOvr>
  <mc:AlternateContent xmlns:mc="http://schemas.openxmlformats.org/markup-compatibility/2006" xmlns:p14="http://schemas.microsoft.com/office/powerpoint/2010/main">
    <mc:Choice Requires="p14">
      <p:transition spd="slow" p14:dur="2000" advTm="97874"/>
    </mc:Choice>
    <mc:Fallback xmlns="">
      <p:transition spd="slow" advTm="97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0"/>
                </p:tgtEl>
              </p:cMediaNode>
            </p:audio>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047E0-435F-4F26-889C-FB0EEFDC31F5}"/>
              </a:ext>
            </a:extLst>
          </p:cNvPr>
          <p:cNvSpPr>
            <a:spLocks noGrp="1"/>
          </p:cNvSpPr>
          <p:nvPr>
            <p:ph type="title"/>
          </p:nvPr>
        </p:nvSpPr>
        <p:spPr/>
        <p:txBody>
          <a:bodyPr/>
          <a:lstStyle/>
          <a:p>
            <a:r>
              <a:rPr lang="en-US" dirty="0"/>
              <a:t>Eigenvalues of a self-adjoint operator</a:t>
            </a:r>
          </a:p>
        </p:txBody>
      </p:sp>
      <p:sp>
        <p:nvSpPr>
          <p:cNvPr id="3" name="Content Placeholder 2">
            <a:extLst>
              <a:ext uri="{FF2B5EF4-FFF2-40B4-BE49-F238E27FC236}">
                <a16:creationId xmlns:a16="http://schemas.microsoft.com/office/drawing/2014/main" id="{A74A3169-D028-4A34-9A16-FA0043F66904}"/>
              </a:ext>
            </a:extLst>
          </p:cNvPr>
          <p:cNvSpPr>
            <a:spLocks noGrp="1"/>
          </p:cNvSpPr>
          <p:nvPr>
            <p:ph idx="1"/>
          </p:nvPr>
        </p:nvSpPr>
        <p:spPr/>
        <p:txBody>
          <a:bodyPr/>
          <a:lstStyle/>
          <a:p>
            <a:pPr marL="0" indent="0">
              <a:buNone/>
            </a:pPr>
            <a:r>
              <a:rPr lang="en-US" dirty="0"/>
              <a:t>Theorem</a:t>
            </a:r>
          </a:p>
          <a:p>
            <a:pPr marL="0" indent="0">
              <a:buNone/>
            </a:pPr>
            <a:r>
              <a:rPr lang="en-US" dirty="0"/>
              <a:t>	If </a:t>
            </a:r>
            <a:r>
              <a:rPr lang="en-US" i="1" dirty="0"/>
              <a:t>A</a:t>
            </a:r>
            <a:r>
              <a:rPr lang="en-US" dirty="0"/>
              <a:t> is a self-adjoint linear operator, eigenvectors 	corresponding to different eigenvalues are orthogonal.</a:t>
            </a:r>
          </a:p>
          <a:p>
            <a:pPr marL="0" indent="0">
              <a:buNone/>
            </a:pPr>
            <a:r>
              <a:rPr lang="en-US" dirty="0"/>
              <a:t>Proof:</a:t>
            </a:r>
          </a:p>
          <a:p>
            <a:pPr marL="0" indent="0">
              <a:buNone/>
            </a:pPr>
            <a:r>
              <a:rPr lang="en-US" dirty="0"/>
              <a:t>	First,</a:t>
            </a:r>
          </a:p>
          <a:p>
            <a:pPr marL="0" indent="0">
              <a:buNone/>
            </a:pPr>
            <a:endParaRPr lang="en-US" dirty="0"/>
          </a:p>
          <a:p>
            <a:pPr marL="0" indent="0">
              <a:buNone/>
            </a:pPr>
            <a:r>
              <a:rPr lang="en-US" dirty="0"/>
              <a:t> </a:t>
            </a:r>
          </a:p>
          <a:p>
            <a:pPr marL="0" indent="0">
              <a:buNone/>
            </a:pPr>
            <a:endParaRPr lang="en-US" dirty="0"/>
          </a:p>
          <a:p>
            <a:pPr marL="0" indent="0">
              <a:buNone/>
            </a:pPr>
            <a:endParaRPr lang="en-US" dirty="0"/>
          </a:p>
          <a:p>
            <a:pPr marL="0" indent="0">
              <a:buNone/>
            </a:pPr>
            <a:r>
              <a:rPr lang="en-US" dirty="0"/>
              <a:t>	Thus, as </a:t>
            </a:r>
            <a:r>
              <a:rPr lang="en-US" i="1" dirty="0">
                <a:latin typeface="Symbol" panose="05050102010706020507" pitchFamily="18" charset="2"/>
              </a:rPr>
              <a:t>l</a:t>
            </a:r>
            <a:r>
              <a:rPr lang="en-US" baseline="-25000" dirty="0">
                <a:latin typeface="Symbol" panose="05050102010706020507" pitchFamily="18" charset="2"/>
              </a:rPr>
              <a:t>1</a:t>
            </a:r>
            <a:r>
              <a:rPr lang="en-US" dirty="0">
                <a:latin typeface="Symbol" panose="05050102010706020507" pitchFamily="18" charset="2"/>
              </a:rPr>
              <a:t> </a:t>
            </a:r>
            <a:r>
              <a:rPr lang="en-US" dirty="0">
                <a:latin typeface="Times New Roman" panose="02020603050405020304" pitchFamily="18" charset="0"/>
              </a:rPr>
              <a:t>≠</a:t>
            </a:r>
            <a:r>
              <a:rPr lang="en-US" dirty="0">
                <a:latin typeface="Symbol" panose="05050102010706020507" pitchFamily="18" charset="2"/>
              </a:rPr>
              <a:t> </a:t>
            </a:r>
            <a:r>
              <a:rPr lang="en-US" i="1" dirty="0">
                <a:latin typeface="Symbol" panose="05050102010706020507" pitchFamily="18" charset="2"/>
              </a:rPr>
              <a:t>l</a:t>
            </a:r>
            <a:r>
              <a:rPr lang="en-US" baseline="-25000" dirty="0">
                <a:latin typeface="Symbol" panose="05050102010706020507" pitchFamily="18" charset="2"/>
              </a:rPr>
              <a:t>2</a:t>
            </a:r>
            <a:r>
              <a:rPr lang="en-US" dirty="0"/>
              <a:t>, and thus </a:t>
            </a:r>
            <a:r>
              <a:rPr lang="en-US" i="1" dirty="0">
                <a:latin typeface="Symbol" panose="05050102010706020507" pitchFamily="18" charset="2"/>
              </a:rPr>
              <a:t>                  .</a:t>
            </a:r>
            <a:r>
              <a:rPr lang="en-US" dirty="0"/>
              <a:t>▮</a:t>
            </a:r>
          </a:p>
        </p:txBody>
      </p:sp>
      <p:sp>
        <p:nvSpPr>
          <p:cNvPr id="4" name="Footer Placeholder 3">
            <a:extLst>
              <a:ext uri="{FF2B5EF4-FFF2-40B4-BE49-F238E27FC236}">
                <a16:creationId xmlns:a16="http://schemas.microsoft.com/office/drawing/2014/main" id="{C4D34C6A-38A8-4D0F-8CF0-384DED68D122}"/>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27D964D0-7910-4485-B6C2-0F321CECC8A4}"/>
              </a:ext>
            </a:extLst>
          </p:cNvPr>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6" name="Object 5">
            <a:extLst>
              <a:ext uri="{FF2B5EF4-FFF2-40B4-BE49-F238E27FC236}">
                <a16:creationId xmlns:a16="http://schemas.microsoft.com/office/drawing/2014/main" id="{F3CA76C3-F697-4357-965C-255002400D8E}"/>
              </a:ext>
            </a:extLst>
          </p:cNvPr>
          <p:cNvGraphicFramePr>
            <a:graphicFrameLocks noChangeAspect="1"/>
          </p:cNvGraphicFramePr>
          <p:nvPr>
            <p:extLst>
              <p:ext uri="{D42A27DB-BD31-4B8C-83A1-F6EECF244321}">
                <p14:modId xmlns:p14="http://schemas.microsoft.com/office/powerpoint/2010/main" val="3047428948"/>
              </p:ext>
            </p:extLst>
          </p:nvPr>
        </p:nvGraphicFramePr>
        <p:xfrm>
          <a:off x="2135187" y="3149450"/>
          <a:ext cx="2436813" cy="882650"/>
        </p:xfrm>
        <a:graphic>
          <a:graphicData uri="http://schemas.openxmlformats.org/presentationml/2006/ole">
            <mc:AlternateContent xmlns:mc="http://schemas.openxmlformats.org/markup-compatibility/2006">
              <mc:Choice xmlns:v="urn:schemas-microsoft-com:vml" Requires="v">
                <p:oleObj spid="_x0000_s587817" name="Equation" r:id="rId6" imgW="1155600" imgH="419040" progId="Equation.DSMT4">
                  <p:embed/>
                </p:oleObj>
              </mc:Choice>
              <mc:Fallback>
                <p:oleObj name="Equation" r:id="rId6" imgW="1155600" imgH="419040" progId="Equation.DSMT4">
                  <p:embed/>
                  <p:pic>
                    <p:nvPicPr>
                      <p:cNvPr id="6" name="Object 5">
                        <a:extLst>
                          <a:ext uri="{FF2B5EF4-FFF2-40B4-BE49-F238E27FC236}">
                            <a16:creationId xmlns:a16="http://schemas.microsoft.com/office/drawing/2014/main" id="{F3CA76C3-F697-4357-965C-255002400D8E}"/>
                          </a:ext>
                        </a:extLst>
                      </p:cNvPr>
                      <p:cNvPicPr/>
                      <p:nvPr/>
                    </p:nvPicPr>
                    <p:blipFill>
                      <a:blip r:embed="rId7"/>
                      <a:stretch>
                        <a:fillRect/>
                      </a:stretch>
                    </p:blipFill>
                    <p:spPr>
                      <a:xfrm>
                        <a:off x="2135187" y="3149450"/>
                        <a:ext cx="2436813" cy="8826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35435C80-88DE-48BA-A215-1887EBF9FE0B}"/>
              </a:ext>
            </a:extLst>
          </p:cNvPr>
          <p:cNvGraphicFramePr>
            <a:graphicFrameLocks noChangeAspect="1"/>
          </p:cNvGraphicFramePr>
          <p:nvPr>
            <p:extLst>
              <p:ext uri="{D42A27DB-BD31-4B8C-83A1-F6EECF244321}">
                <p14:modId xmlns:p14="http://schemas.microsoft.com/office/powerpoint/2010/main" val="3808737138"/>
              </p:ext>
            </p:extLst>
          </p:nvPr>
        </p:nvGraphicFramePr>
        <p:xfrm>
          <a:off x="5030715" y="3165955"/>
          <a:ext cx="2436812" cy="1844675"/>
        </p:xfrm>
        <a:graphic>
          <a:graphicData uri="http://schemas.openxmlformats.org/presentationml/2006/ole">
            <mc:AlternateContent xmlns:mc="http://schemas.openxmlformats.org/markup-compatibility/2006">
              <mc:Choice xmlns:v="urn:schemas-microsoft-com:vml" Requires="v">
                <p:oleObj spid="_x0000_s587818" name="Equation" r:id="rId8" imgW="1155600" imgH="876240" progId="Equation.DSMT4">
                  <p:embed/>
                </p:oleObj>
              </mc:Choice>
              <mc:Fallback>
                <p:oleObj name="Equation" r:id="rId8" imgW="1155600" imgH="876240" progId="Equation.DSMT4">
                  <p:embed/>
                  <p:pic>
                    <p:nvPicPr>
                      <p:cNvPr id="7" name="Object 6">
                        <a:extLst>
                          <a:ext uri="{FF2B5EF4-FFF2-40B4-BE49-F238E27FC236}">
                            <a16:creationId xmlns:a16="http://schemas.microsoft.com/office/drawing/2014/main" id="{35435C80-88DE-48BA-A215-1887EBF9FE0B}"/>
                          </a:ext>
                        </a:extLst>
                      </p:cNvPr>
                      <p:cNvPicPr/>
                      <p:nvPr/>
                    </p:nvPicPr>
                    <p:blipFill>
                      <a:blip r:embed="rId9"/>
                      <a:stretch>
                        <a:fillRect/>
                      </a:stretch>
                    </p:blipFill>
                    <p:spPr>
                      <a:xfrm>
                        <a:off x="5030715" y="3165955"/>
                        <a:ext cx="2436812" cy="1844675"/>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8F1F8E71-1F1E-4797-9AD1-FE724E78F4F5}"/>
              </a:ext>
            </a:extLst>
          </p:cNvPr>
          <p:cNvSpPr txBox="1"/>
          <p:nvPr/>
        </p:nvSpPr>
        <p:spPr>
          <a:xfrm>
            <a:off x="4505855" y="3138818"/>
            <a:ext cx="1544379" cy="430887"/>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but  </a:t>
            </a:r>
          </a:p>
        </p:txBody>
      </p:sp>
      <p:graphicFrame>
        <p:nvGraphicFramePr>
          <p:cNvPr id="9" name="Object 8">
            <a:extLst>
              <a:ext uri="{FF2B5EF4-FFF2-40B4-BE49-F238E27FC236}">
                <a16:creationId xmlns:a16="http://schemas.microsoft.com/office/drawing/2014/main" id="{2A80CA13-79A4-42C0-8B30-84849AF62871}"/>
              </a:ext>
            </a:extLst>
          </p:cNvPr>
          <p:cNvGraphicFramePr>
            <a:graphicFrameLocks noChangeAspect="1"/>
          </p:cNvGraphicFramePr>
          <p:nvPr>
            <p:extLst>
              <p:ext uri="{D42A27DB-BD31-4B8C-83A1-F6EECF244321}">
                <p14:modId xmlns:p14="http://schemas.microsoft.com/office/powerpoint/2010/main" val="2654748822"/>
              </p:ext>
            </p:extLst>
          </p:nvPr>
        </p:nvGraphicFramePr>
        <p:xfrm>
          <a:off x="4472515" y="5175729"/>
          <a:ext cx="1312862" cy="454025"/>
        </p:xfrm>
        <a:graphic>
          <a:graphicData uri="http://schemas.openxmlformats.org/presentationml/2006/ole">
            <mc:AlternateContent xmlns:mc="http://schemas.openxmlformats.org/markup-compatibility/2006">
              <mc:Choice xmlns:v="urn:schemas-microsoft-com:vml" Requires="v">
                <p:oleObj spid="_x0000_s587819" name="Equation" r:id="rId10" imgW="622080" imgH="215640" progId="Equation.DSMT4">
                  <p:embed/>
                </p:oleObj>
              </mc:Choice>
              <mc:Fallback>
                <p:oleObj name="Equation" r:id="rId10" imgW="622080" imgH="215640" progId="Equation.DSMT4">
                  <p:embed/>
                  <p:pic>
                    <p:nvPicPr>
                      <p:cNvPr id="7" name="Object 6">
                        <a:extLst>
                          <a:ext uri="{FF2B5EF4-FFF2-40B4-BE49-F238E27FC236}">
                            <a16:creationId xmlns:a16="http://schemas.microsoft.com/office/drawing/2014/main" id="{35435C80-88DE-48BA-A215-1887EBF9FE0B}"/>
                          </a:ext>
                        </a:extLst>
                      </p:cNvPr>
                      <p:cNvPicPr/>
                      <p:nvPr/>
                    </p:nvPicPr>
                    <p:blipFill>
                      <a:blip r:embed="rId11"/>
                      <a:stretch>
                        <a:fillRect/>
                      </a:stretch>
                    </p:blipFill>
                    <p:spPr>
                      <a:xfrm>
                        <a:off x="4472515" y="5175729"/>
                        <a:ext cx="1312862" cy="454025"/>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97346692-BE7E-4818-BA35-15F95D5700F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209733960"/>
      </p:ext>
    </p:extLst>
  </p:cSld>
  <p:clrMapOvr>
    <a:masterClrMapping/>
  </p:clrMapOvr>
  <mc:AlternateContent xmlns:mc="http://schemas.openxmlformats.org/markup-compatibility/2006" xmlns:p14="http://schemas.microsoft.com/office/powerpoint/2010/main">
    <mc:Choice Requires="p14">
      <p:transition spd="slow" p14:dur="2000" advTm="166229"/>
    </mc:Choice>
    <mc:Fallback xmlns="">
      <p:transition spd="slow" advTm="166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588-824B-4D7D-ABE9-D5F13CD4D913}"/>
              </a:ext>
            </a:extLst>
          </p:cNvPr>
          <p:cNvSpPr>
            <a:spLocks noGrp="1"/>
          </p:cNvSpPr>
          <p:nvPr>
            <p:ph type="title"/>
          </p:nvPr>
        </p:nvSpPr>
        <p:spPr/>
        <p:txBody>
          <a:bodyPr/>
          <a:lstStyle/>
          <a:p>
            <a:r>
              <a:rPr lang="en-US" dirty="0"/>
              <a:t>Invertibility and zero eigenvalues</a:t>
            </a:r>
          </a:p>
        </p:txBody>
      </p:sp>
      <p:sp>
        <p:nvSpPr>
          <p:cNvPr id="3" name="Content Placeholder 2">
            <a:extLst>
              <a:ext uri="{FF2B5EF4-FFF2-40B4-BE49-F238E27FC236}">
                <a16:creationId xmlns:a16="http://schemas.microsoft.com/office/drawing/2014/main" id="{C97F0E60-6C76-45FC-9707-B9176EA48B80}"/>
              </a:ext>
            </a:extLst>
          </p:cNvPr>
          <p:cNvSpPr>
            <a:spLocks noGrp="1"/>
          </p:cNvSpPr>
          <p:nvPr>
            <p:ph idx="1"/>
          </p:nvPr>
        </p:nvSpPr>
        <p:spPr>
          <a:xfrm>
            <a:off x="457200" y="1600200"/>
            <a:ext cx="8530046" cy="4525963"/>
          </a:xfrm>
        </p:spPr>
        <p:txBody>
          <a:bodyPr>
            <a:noAutofit/>
          </a:bodyPr>
          <a:lstStyle/>
          <a:p>
            <a:pPr marL="0" indent="0">
              <a:buNone/>
            </a:pPr>
            <a:r>
              <a:rPr lang="en-US" dirty="0"/>
              <a:t>Theorem</a:t>
            </a:r>
          </a:p>
          <a:p>
            <a:pPr marL="0" indent="0">
              <a:buNone/>
            </a:pPr>
            <a:r>
              <a:rPr lang="en-US" dirty="0"/>
              <a:t>	A linear operator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F</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err="1">
                <a:latin typeface="Times New Roman" panose="02020603050405020304" pitchFamily="18" charset="0"/>
              </a:rPr>
              <a:t>F</a:t>
            </a:r>
            <a:r>
              <a:rPr lang="en-US" i="1" baseline="30000" dirty="0" err="1">
                <a:latin typeface="Times New Roman" panose="02020603050405020304" pitchFamily="18" charset="0"/>
              </a:rPr>
              <a:t>n</a:t>
            </a:r>
            <a:r>
              <a:rPr lang="en-US" dirty="0">
                <a:latin typeface="Times New Roman" panose="02020603050405020304" pitchFamily="18" charset="0"/>
              </a:rPr>
              <a:t> </a:t>
            </a:r>
            <a:r>
              <a:rPr lang="en-US" dirty="0"/>
              <a:t>operator is invertible if and 	only if it has no zero eigenvalues.</a:t>
            </a:r>
          </a:p>
          <a:p>
            <a:pPr marL="0" indent="0">
              <a:buNone/>
            </a:pPr>
            <a:r>
              <a:rPr lang="en-US" dirty="0"/>
              <a:t>Proof:</a:t>
            </a:r>
          </a:p>
          <a:p>
            <a:pPr marL="0" indent="0">
              <a:buNone/>
            </a:pPr>
            <a:r>
              <a:rPr lang="en-US" dirty="0"/>
              <a:t>	Assume </a:t>
            </a:r>
            <a:r>
              <a:rPr lang="en-US" i="1" dirty="0"/>
              <a:t>A</a:t>
            </a:r>
            <a:r>
              <a:rPr lang="en-US" dirty="0"/>
              <a:t> is invertible.</a:t>
            </a:r>
          </a:p>
          <a:p>
            <a:pPr marL="0" indent="0">
              <a:buNone/>
            </a:pPr>
            <a:r>
              <a:rPr lang="en-US" dirty="0"/>
              <a:t>	In this case, the null space is just the zero vector.</a:t>
            </a:r>
          </a:p>
          <a:p>
            <a:pPr marL="0" indent="0">
              <a:buNone/>
            </a:pPr>
            <a:r>
              <a:rPr lang="en-US" dirty="0"/>
              <a:t>	Thus, no non-zero vector maps to the zero vector.</a:t>
            </a:r>
          </a:p>
          <a:p>
            <a:pPr marL="0" indent="0">
              <a:buNone/>
            </a:pPr>
            <a:r>
              <a:rPr lang="en-US" dirty="0"/>
              <a:t>	Thus, no vector has the property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0</a:t>
            </a:r>
            <a:r>
              <a:rPr lang="en-US" dirty="0">
                <a:latin typeface="Times New Roman" panose="02020603050405020304" pitchFamily="18" charset="0"/>
              </a:rPr>
              <a:t> = 0</a:t>
            </a:r>
            <a:r>
              <a:rPr lang="en-US" b="1" dirty="0">
                <a:latin typeface="Times New Roman" panose="02020603050405020304" pitchFamily="18" charset="0"/>
              </a:rPr>
              <a:t>u</a:t>
            </a:r>
            <a:r>
              <a:rPr lang="en-US" dirty="0"/>
              <a:t>, so no vector </a:t>
            </a:r>
            <a:br>
              <a:rPr lang="en-US" dirty="0"/>
            </a:br>
            <a:r>
              <a:rPr lang="en-US" dirty="0"/>
              <a:t>	is an eigenvector with eigenvalue 0.</a:t>
            </a:r>
          </a:p>
          <a:p>
            <a:pPr marL="0" indent="0">
              <a:buNone/>
            </a:pPr>
            <a:r>
              <a:rPr lang="en-US" dirty="0"/>
              <a:t>	Assume </a:t>
            </a:r>
            <a:r>
              <a:rPr lang="en-US" i="1" dirty="0"/>
              <a:t>A</a:t>
            </a:r>
            <a:r>
              <a:rPr lang="en-US" dirty="0"/>
              <a:t> is not invertible.</a:t>
            </a:r>
          </a:p>
          <a:p>
            <a:pPr marL="0" indent="0">
              <a:buNone/>
            </a:pPr>
            <a:r>
              <a:rPr lang="en-US" dirty="0"/>
              <a:t>	In this case, the null space has at least one non-zero vector </a:t>
            </a:r>
            <a:r>
              <a:rPr lang="en-US" b="1" dirty="0"/>
              <a:t>u</a:t>
            </a:r>
            <a:r>
              <a:rPr lang="en-US" dirty="0"/>
              <a:t>.</a:t>
            </a:r>
          </a:p>
          <a:p>
            <a:pPr marL="0" indent="0">
              <a:buNone/>
            </a:pPr>
            <a:r>
              <a:rPr lang="en-US" dirty="0"/>
              <a:t>	Thus,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0</a:t>
            </a:r>
            <a:r>
              <a:rPr lang="en-US" dirty="0">
                <a:latin typeface="Times New Roman" panose="02020603050405020304" pitchFamily="18" charset="0"/>
              </a:rPr>
              <a:t> = 0</a:t>
            </a:r>
            <a:r>
              <a:rPr lang="en-US" b="1" dirty="0">
                <a:latin typeface="Times New Roman" panose="02020603050405020304" pitchFamily="18" charset="0"/>
              </a:rPr>
              <a:t>u</a:t>
            </a:r>
            <a:r>
              <a:rPr lang="en-US" dirty="0"/>
              <a:t>, and thus, </a:t>
            </a:r>
            <a:r>
              <a:rPr lang="en-US" i="1" dirty="0"/>
              <a:t>A</a:t>
            </a:r>
            <a:r>
              <a:rPr lang="en-US" dirty="0"/>
              <a:t> has a zero eigenvalue. ▮</a:t>
            </a:r>
          </a:p>
        </p:txBody>
      </p:sp>
      <p:sp>
        <p:nvSpPr>
          <p:cNvPr id="4" name="Footer Placeholder 3">
            <a:extLst>
              <a:ext uri="{FF2B5EF4-FFF2-40B4-BE49-F238E27FC236}">
                <a16:creationId xmlns:a16="http://schemas.microsoft.com/office/drawing/2014/main" id="{5B636F00-541D-4897-8F27-97BCCA2D5477}"/>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638DAC11-D72C-4148-AE0B-AACC84B31C35}"/>
              </a:ext>
            </a:extLst>
          </p:cNvPr>
          <p:cNvSpPr>
            <a:spLocks noGrp="1"/>
          </p:cNvSpPr>
          <p:nvPr>
            <p:ph type="sldNum" sz="quarter" idx="12"/>
          </p:nvPr>
        </p:nvSpPr>
        <p:spPr/>
        <p:txBody>
          <a:bodyPr/>
          <a:lstStyle/>
          <a:p>
            <a:fld id="{42EF6DC8-DA9C-4533-8A40-BB00A2545AF8}" type="slidenum">
              <a:rPr lang="en-CA" smtClean="0"/>
              <a:pPr/>
              <a:t>17</a:t>
            </a:fld>
            <a:endParaRPr lang="en-CA"/>
          </a:p>
        </p:txBody>
      </p:sp>
      <p:pic>
        <p:nvPicPr>
          <p:cNvPr id="7" name="Audio 6">
            <a:hlinkClick r:id="" action="ppaction://media"/>
            <a:extLst>
              <a:ext uri="{FF2B5EF4-FFF2-40B4-BE49-F238E27FC236}">
                <a16:creationId xmlns:a16="http://schemas.microsoft.com/office/drawing/2014/main" id="{4D065DC0-8AEC-47E5-9477-1134A0C58CA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11866511"/>
      </p:ext>
    </p:extLst>
  </p:cSld>
  <p:clrMapOvr>
    <a:masterClrMapping/>
  </p:clrMapOvr>
  <mc:AlternateContent xmlns:mc="http://schemas.openxmlformats.org/markup-compatibility/2006" xmlns:p14="http://schemas.microsoft.com/office/powerpoint/2010/main">
    <mc:Choice Requires="p14">
      <p:transition spd="slow" p14:dur="2000" advTm="81436"/>
    </mc:Choice>
    <mc:Fallback xmlns="">
      <p:transition spd="slow" advTm="81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588-824B-4D7D-ABE9-D5F13CD4D913}"/>
              </a:ext>
            </a:extLst>
          </p:cNvPr>
          <p:cNvSpPr>
            <a:spLocks noGrp="1"/>
          </p:cNvSpPr>
          <p:nvPr>
            <p:ph type="title"/>
          </p:nvPr>
        </p:nvSpPr>
        <p:spPr/>
        <p:txBody>
          <a:bodyPr/>
          <a:lstStyle/>
          <a:p>
            <a:r>
              <a:rPr lang="en-US" dirty="0"/>
              <a:t>Invertibility and zero eigenvalues</a:t>
            </a:r>
          </a:p>
        </p:txBody>
      </p:sp>
      <p:sp>
        <p:nvSpPr>
          <p:cNvPr id="3" name="Content Placeholder 2">
            <a:extLst>
              <a:ext uri="{FF2B5EF4-FFF2-40B4-BE49-F238E27FC236}">
                <a16:creationId xmlns:a16="http://schemas.microsoft.com/office/drawing/2014/main" id="{C97F0E60-6C76-45FC-9707-B9176EA48B80}"/>
              </a:ext>
            </a:extLst>
          </p:cNvPr>
          <p:cNvSpPr>
            <a:spLocks noGrp="1"/>
          </p:cNvSpPr>
          <p:nvPr>
            <p:ph idx="1"/>
          </p:nvPr>
        </p:nvSpPr>
        <p:spPr>
          <a:xfrm>
            <a:off x="457200" y="1600200"/>
            <a:ext cx="8530046" cy="4525963"/>
          </a:xfrm>
        </p:spPr>
        <p:txBody>
          <a:bodyPr>
            <a:noAutofit/>
          </a:bodyPr>
          <a:lstStyle/>
          <a:p>
            <a:pPr marL="0" indent="0">
              <a:buNone/>
            </a:pPr>
            <a:r>
              <a:rPr lang="en-US" dirty="0"/>
              <a:t>Theorem</a:t>
            </a:r>
          </a:p>
          <a:p>
            <a:pPr marL="0" indent="0">
              <a:buNone/>
            </a:pPr>
            <a:r>
              <a:rPr lang="en-US" dirty="0"/>
              <a:t>	A linear operator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F</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err="1">
                <a:latin typeface="Times New Roman" panose="02020603050405020304" pitchFamily="18" charset="0"/>
              </a:rPr>
              <a:t>F</a:t>
            </a:r>
            <a:r>
              <a:rPr lang="en-US" i="1" baseline="30000" dirty="0" err="1">
                <a:latin typeface="Times New Roman" panose="02020603050405020304" pitchFamily="18" charset="0"/>
              </a:rPr>
              <a:t>n</a:t>
            </a:r>
            <a:r>
              <a:rPr lang="en-US" dirty="0">
                <a:latin typeface="Times New Roman" panose="02020603050405020304" pitchFamily="18" charset="0"/>
              </a:rPr>
              <a:t> </a:t>
            </a:r>
            <a:r>
              <a:rPr lang="en-US" dirty="0"/>
              <a:t>operator is invertible if and 	only if it has no zero eigenvalues.</a:t>
            </a:r>
          </a:p>
          <a:p>
            <a:pPr marL="0" indent="0">
              <a:buNone/>
            </a:pPr>
            <a:r>
              <a:rPr lang="en-US" dirty="0"/>
              <a:t>Proof:</a:t>
            </a:r>
          </a:p>
          <a:p>
            <a:pPr marL="0" indent="0">
              <a:buNone/>
            </a:pPr>
            <a:r>
              <a:rPr lang="en-US" dirty="0"/>
              <a:t>	Assume </a:t>
            </a:r>
            <a:r>
              <a:rPr lang="en-US" i="1" dirty="0"/>
              <a:t>A</a:t>
            </a:r>
            <a:r>
              <a:rPr lang="en-US" dirty="0"/>
              <a:t> is invertible.</a:t>
            </a:r>
          </a:p>
          <a:p>
            <a:pPr marL="0" indent="0">
              <a:buNone/>
            </a:pPr>
            <a:r>
              <a:rPr lang="en-US" dirty="0"/>
              <a:t>	In this case, the null space is just the zero vector.</a:t>
            </a:r>
          </a:p>
          <a:p>
            <a:pPr marL="0" indent="0">
              <a:buNone/>
            </a:pPr>
            <a:r>
              <a:rPr lang="en-US" dirty="0"/>
              <a:t>	Thus, no non-zero vector maps to the zero vector.</a:t>
            </a:r>
          </a:p>
          <a:p>
            <a:pPr marL="0" indent="0">
              <a:buNone/>
            </a:pPr>
            <a:r>
              <a:rPr lang="en-US" dirty="0"/>
              <a:t>	Thus, no vector has the property </a:t>
            </a:r>
            <a:r>
              <a:rPr lang="en-US" i="1" dirty="0"/>
              <a:t>A</a:t>
            </a:r>
            <a:r>
              <a:rPr lang="en-US" b="1" dirty="0"/>
              <a:t>u</a:t>
            </a:r>
            <a:r>
              <a:rPr lang="en-US" dirty="0"/>
              <a:t> = </a:t>
            </a:r>
            <a:r>
              <a:rPr lang="en-US" b="1" dirty="0"/>
              <a:t>0</a:t>
            </a:r>
            <a:r>
              <a:rPr lang="en-US" dirty="0"/>
              <a:t> = 0</a:t>
            </a:r>
            <a:r>
              <a:rPr lang="en-US" b="1" dirty="0"/>
              <a:t>u</a:t>
            </a:r>
            <a:r>
              <a:rPr lang="en-US" dirty="0"/>
              <a:t>, so no vector </a:t>
            </a:r>
            <a:br>
              <a:rPr lang="en-US" dirty="0"/>
            </a:br>
            <a:r>
              <a:rPr lang="en-US" dirty="0"/>
              <a:t>	is an eigenvector with eigenvalue 0.</a:t>
            </a:r>
          </a:p>
          <a:p>
            <a:pPr marL="0" indent="0">
              <a:buNone/>
            </a:pPr>
            <a:r>
              <a:rPr lang="en-US" dirty="0"/>
              <a:t>	Assume </a:t>
            </a:r>
            <a:r>
              <a:rPr lang="en-US" i="1" dirty="0"/>
              <a:t>A</a:t>
            </a:r>
            <a:r>
              <a:rPr lang="en-US" dirty="0"/>
              <a:t> is not invertible.</a:t>
            </a:r>
          </a:p>
          <a:p>
            <a:pPr marL="0" indent="0">
              <a:buNone/>
            </a:pPr>
            <a:r>
              <a:rPr lang="en-US" dirty="0"/>
              <a:t>	In this case, the null space has at least one non-zero vector </a:t>
            </a:r>
            <a:r>
              <a:rPr lang="en-US" b="1" dirty="0"/>
              <a:t>u</a:t>
            </a:r>
            <a:r>
              <a:rPr lang="en-US" dirty="0"/>
              <a:t>.</a:t>
            </a:r>
          </a:p>
          <a:p>
            <a:pPr marL="0" indent="0">
              <a:buNone/>
            </a:pPr>
            <a:r>
              <a:rPr lang="en-US" dirty="0"/>
              <a:t>	Thus, </a:t>
            </a:r>
            <a:r>
              <a:rPr lang="en-US" i="1" dirty="0"/>
              <a:t>A</a:t>
            </a:r>
            <a:r>
              <a:rPr lang="en-US" b="1" dirty="0"/>
              <a:t>u</a:t>
            </a:r>
            <a:r>
              <a:rPr lang="en-US" dirty="0"/>
              <a:t> = </a:t>
            </a:r>
            <a:r>
              <a:rPr lang="en-US" b="1" dirty="0"/>
              <a:t>0</a:t>
            </a:r>
            <a:r>
              <a:rPr lang="en-US" dirty="0"/>
              <a:t> = 0</a:t>
            </a:r>
            <a:r>
              <a:rPr lang="en-US" b="1" dirty="0"/>
              <a:t>u</a:t>
            </a:r>
            <a:r>
              <a:rPr lang="en-US" dirty="0"/>
              <a:t>, and thus, </a:t>
            </a:r>
            <a:r>
              <a:rPr lang="en-US" i="1" dirty="0"/>
              <a:t>A</a:t>
            </a:r>
            <a:r>
              <a:rPr lang="en-US" dirty="0"/>
              <a:t> has a zero eigenvalue. ▮</a:t>
            </a:r>
          </a:p>
        </p:txBody>
      </p:sp>
      <p:sp>
        <p:nvSpPr>
          <p:cNvPr id="4" name="Footer Placeholder 3">
            <a:extLst>
              <a:ext uri="{FF2B5EF4-FFF2-40B4-BE49-F238E27FC236}">
                <a16:creationId xmlns:a16="http://schemas.microsoft.com/office/drawing/2014/main" id="{5B636F00-541D-4897-8F27-97BCCA2D5477}"/>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638DAC11-D72C-4148-AE0B-AACC84B31C35}"/>
              </a:ext>
            </a:extLst>
          </p:cNvPr>
          <p:cNvSpPr>
            <a:spLocks noGrp="1"/>
          </p:cNvSpPr>
          <p:nvPr>
            <p:ph type="sldNum" sz="quarter" idx="12"/>
          </p:nvPr>
        </p:nvSpPr>
        <p:spPr/>
        <p:txBody>
          <a:bodyPr/>
          <a:lstStyle/>
          <a:p>
            <a:fld id="{42EF6DC8-DA9C-4533-8A40-BB00A2545AF8}" type="slidenum">
              <a:rPr lang="en-CA" smtClean="0"/>
              <a:pPr/>
              <a:t>18</a:t>
            </a:fld>
            <a:endParaRPr lang="en-CA"/>
          </a:p>
        </p:txBody>
      </p:sp>
      <p:pic>
        <p:nvPicPr>
          <p:cNvPr id="6" name="Audio 5">
            <a:hlinkClick r:id="" action="ppaction://media"/>
            <a:extLst>
              <a:ext uri="{FF2B5EF4-FFF2-40B4-BE49-F238E27FC236}">
                <a16:creationId xmlns:a16="http://schemas.microsoft.com/office/drawing/2014/main" id="{F41F35BC-8F65-4433-A9B4-9B874F5C32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90587118"/>
      </p:ext>
    </p:extLst>
  </p:cSld>
  <p:clrMapOvr>
    <a:masterClrMapping/>
  </p:clrMapOvr>
  <mc:AlternateContent xmlns:mc="http://schemas.openxmlformats.org/markup-compatibility/2006" xmlns:p14="http://schemas.microsoft.com/office/powerpoint/2010/main">
    <mc:Choice Requires="p14">
      <p:transition spd="slow" p14:dur="2000" advTm="1751"/>
    </mc:Choice>
    <mc:Fallback xmlns="">
      <p:transition spd="slow" advTm="1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588-824B-4D7D-ABE9-D5F13CD4D913}"/>
              </a:ext>
            </a:extLst>
          </p:cNvPr>
          <p:cNvSpPr>
            <a:spLocks noGrp="1"/>
          </p:cNvSpPr>
          <p:nvPr>
            <p:ph type="title"/>
          </p:nvPr>
        </p:nvSpPr>
        <p:spPr/>
        <p:txBody>
          <a:bodyPr/>
          <a:lstStyle/>
          <a:p>
            <a:r>
              <a:rPr lang="en-US" dirty="0"/>
              <a:t>Finding eigenvalues</a:t>
            </a:r>
          </a:p>
        </p:txBody>
      </p:sp>
      <p:sp>
        <p:nvSpPr>
          <p:cNvPr id="3" name="Content Placeholder 2">
            <a:extLst>
              <a:ext uri="{FF2B5EF4-FFF2-40B4-BE49-F238E27FC236}">
                <a16:creationId xmlns:a16="http://schemas.microsoft.com/office/drawing/2014/main" id="{C97F0E60-6C76-45FC-9707-B9176EA48B80}"/>
              </a:ext>
            </a:extLst>
          </p:cNvPr>
          <p:cNvSpPr>
            <a:spLocks noGrp="1"/>
          </p:cNvSpPr>
          <p:nvPr>
            <p:ph idx="1"/>
          </p:nvPr>
        </p:nvSpPr>
        <p:spPr>
          <a:xfrm>
            <a:off x="457200" y="1600200"/>
            <a:ext cx="8530046" cy="4525963"/>
          </a:xfrm>
        </p:spPr>
        <p:txBody>
          <a:bodyPr>
            <a:noAutofit/>
          </a:bodyPr>
          <a:lstStyle/>
          <a:p>
            <a:r>
              <a:rPr lang="en-US" dirty="0"/>
              <a:t>In order to find eigenvalues, we must recall first that a linear operator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F</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err="1">
                <a:latin typeface="Times New Roman" panose="02020603050405020304" pitchFamily="18" charset="0"/>
              </a:rPr>
              <a:t>F</a:t>
            </a:r>
            <a:r>
              <a:rPr lang="en-US" i="1" baseline="30000" dirty="0" err="1">
                <a:latin typeface="Times New Roman" panose="02020603050405020304" pitchFamily="18" charset="0"/>
              </a:rPr>
              <a:t>n</a:t>
            </a:r>
            <a:r>
              <a:rPr lang="en-US" dirty="0">
                <a:latin typeface="Times New Roman" panose="02020603050405020304" pitchFamily="18" charset="0"/>
              </a:rPr>
              <a:t> </a:t>
            </a:r>
            <a:r>
              <a:rPr lang="en-US" dirty="0"/>
              <a:t>is invertible if and only if the determinant is not zero.</a:t>
            </a:r>
          </a:p>
          <a:p>
            <a:pPr lvl="1"/>
            <a:r>
              <a:rPr lang="en-US" dirty="0"/>
              <a:t>Alternatively, such a linear operator is non-invertible if and only if the determinant is zero.</a:t>
            </a:r>
          </a:p>
          <a:p>
            <a:r>
              <a:rPr lang="en-US" dirty="0"/>
              <a:t>Recall also that a linear operator</a:t>
            </a:r>
            <a:r>
              <a:rPr lang="en-US" i="1" dirty="0">
                <a:latin typeface="Times New Roman" panose="02020603050405020304" pitchFamily="18" charset="0"/>
              </a:rPr>
              <a:t> A</a:t>
            </a:r>
            <a:r>
              <a:rPr lang="en-US" dirty="0">
                <a:latin typeface="Times New Roman" panose="02020603050405020304" pitchFamily="18" charset="0"/>
              </a:rPr>
              <a:t>:</a:t>
            </a:r>
            <a:r>
              <a:rPr lang="en-US" b="1" dirty="0">
                <a:latin typeface="Times New Roman" panose="02020603050405020304" pitchFamily="18" charset="0"/>
              </a:rPr>
              <a:t>F</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err="1">
                <a:latin typeface="Times New Roman" panose="02020603050405020304" pitchFamily="18" charset="0"/>
              </a:rPr>
              <a:t>F</a:t>
            </a:r>
            <a:r>
              <a:rPr lang="en-US" i="1" baseline="30000" dirty="0" err="1">
                <a:latin typeface="Times New Roman" panose="02020603050405020304" pitchFamily="18" charset="0"/>
              </a:rPr>
              <a:t>n</a:t>
            </a:r>
            <a:r>
              <a:rPr lang="en-US" dirty="0">
                <a:latin typeface="Times New Roman" panose="02020603050405020304" pitchFamily="18" charset="0"/>
              </a:rPr>
              <a:t> </a:t>
            </a:r>
            <a:r>
              <a:rPr lang="en-US" dirty="0"/>
              <a:t>is invertible if and only if the null space is just the zero vector.</a:t>
            </a:r>
          </a:p>
          <a:p>
            <a:pPr lvl="1"/>
            <a:r>
              <a:rPr lang="en-US" dirty="0"/>
              <a:t>Alternatively, such a linear operator is non-invertible if and only if the null space has dimension of at least one.</a:t>
            </a:r>
          </a:p>
          <a:p>
            <a:r>
              <a:rPr lang="en-US" dirty="0"/>
              <a:t>Finally, we just saw that a linear operator</a:t>
            </a:r>
            <a:r>
              <a:rPr lang="en-US" i="1" dirty="0">
                <a:latin typeface="Times New Roman" panose="02020603050405020304" pitchFamily="18" charset="0"/>
              </a:rPr>
              <a:t> A</a:t>
            </a:r>
            <a:r>
              <a:rPr lang="en-US" dirty="0">
                <a:latin typeface="Times New Roman" panose="02020603050405020304" pitchFamily="18" charset="0"/>
              </a:rPr>
              <a:t>:</a:t>
            </a:r>
            <a:r>
              <a:rPr lang="en-US" b="1" dirty="0">
                <a:latin typeface="Times New Roman" panose="02020603050405020304" pitchFamily="18" charset="0"/>
              </a:rPr>
              <a:t>F</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err="1">
                <a:latin typeface="Times New Roman" panose="02020603050405020304" pitchFamily="18" charset="0"/>
              </a:rPr>
              <a:t>F</a:t>
            </a:r>
            <a:r>
              <a:rPr lang="en-US" i="1" baseline="30000" dirty="0" err="1">
                <a:latin typeface="Times New Roman" panose="02020603050405020304" pitchFamily="18" charset="0"/>
              </a:rPr>
              <a:t>n</a:t>
            </a:r>
            <a:r>
              <a:rPr lang="en-US" dirty="0">
                <a:latin typeface="Times New Roman" panose="02020603050405020304" pitchFamily="18" charset="0"/>
              </a:rPr>
              <a:t> </a:t>
            </a:r>
            <a:r>
              <a:rPr lang="en-US" dirty="0"/>
              <a:t>is invertible if and only that operator has no zero eigenvalues.</a:t>
            </a:r>
          </a:p>
          <a:p>
            <a:pPr lvl="1"/>
            <a:r>
              <a:rPr lang="en-US" dirty="0"/>
              <a:t>Alternatively, such a linear operator is non-invertible if and only if the operator has at least one zero eigenvalue.</a:t>
            </a:r>
          </a:p>
        </p:txBody>
      </p:sp>
      <p:sp>
        <p:nvSpPr>
          <p:cNvPr id="4" name="Footer Placeholder 3">
            <a:extLst>
              <a:ext uri="{FF2B5EF4-FFF2-40B4-BE49-F238E27FC236}">
                <a16:creationId xmlns:a16="http://schemas.microsoft.com/office/drawing/2014/main" id="{5B636F00-541D-4897-8F27-97BCCA2D5477}"/>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638DAC11-D72C-4148-AE0B-AACC84B31C35}"/>
              </a:ext>
            </a:extLst>
          </p:cNvPr>
          <p:cNvSpPr>
            <a:spLocks noGrp="1"/>
          </p:cNvSpPr>
          <p:nvPr>
            <p:ph type="sldNum" sz="quarter" idx="12"/>
          </p:nvPr>
        </p:nvSpPr>
        <p:spPr/>
        <p:txBody>
          <a:bodyPr/>
          <a:lstStyle/>
          <a:p>
            <a:fld id="{42EF6DC8-DA9C-4533-8A40-BB00A2545AF8}" type="slidenum">
              <a:rPr lang="en-CA" smtClean="0"/>
              <a:pPr/>
              <a:t>19</a:t>
            </a:fld>
            <a:endParaRPr lang="en-CA"/>
          </a:p>
        </p:txBody>
      </p:sp>
      <p:pic>
        <p:nvPicPr>
          <p:cNvPr id="7" name="Audio 6">
            <a:hlinkClick r:id="" action="ppaction://media"/>
            <a:extLst>
              <a:ext uri="{FF2B5EF4-FFF2-40B4-BE49-F238E27FC236}">
                <a16:creationId xmlns:a16="http://schemas.microsoft.com/office/drawing/2014/main" id="{6498230C-6C4B-4B62-8CAA-74302B29935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60016255"/>
      </p:ext>
    </p:extLst>
  </p:cSld>
  <p:clrMapOvr>
    <a:masterClrMapping/>
  </p:clrMapOvr>
  <mc:AlternateContent xmlns:mc="http://schemas.openxmlformats.org/markup-compatibility/2006" xmlns:p14="http://schemas.microsoft.com/office/powerpoint/2010/main">
    <mc:Choice Requires="p14">
      <p:transition spd="slow" p14:dur="2000" advTm="81738"/>
    </mc:Choice>
    <mc:Fallback xmlns="">
      <p:transition spd="slow" advTm="81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Define invariant subspaces</a:t>
            </a:r>
          </a:p>
          <a:p>
            <a:pPr lvl="1"/>
            <a:r>
              <a:rPr lang="en-US" dirty="0"/>
              <a:t>Define eigenvalues and eigenvectors</a:t>
            </a:r>
          </a:p>
          <a:p>
            <a:pPr lvl="1"/>
            <a:r>
              <a:rPr lang="en-US" dirty="0"/>
              <a:t>Consider some consequences</a:t>
            </a:r>
          </a:p>
          <a:p>
            <a:pPr lvl="1"/>
            <a:r>
              <a:rPr lang="en-US" dirty="0"/>
              <a:t>Determine how to find eigenvalues</a:t>
            </a:r>
          </a:p>
          <a:p>
            <a:pPr lvl="1"/>
            <a:r>
              <a:rPr lang="en-US" dirty="0"/>
              <a:t>Determine how to find eigenvectors</a:t>
            </a:r>
          </a:p>
        </p:txBody>
      </p:sp>
      <p:sp>
        <p:nvSpPr>
          <p:cNvPr id="4" name="Footer Placeholder 3"/>
          <p:cNvSpPr>
            <a:spLocks noGrp="1"/>
          </p:cNvSpPr>
          <p:nvPr>
            <p:ph type="ftr" sz="quarter" idx="11"/>
          </p:nvPr>
        </p:nvSpPr>
        <p:spPr/>
        <p:txBody>
          <a:bodyPr/>
          <a:lstStyle/>
          <a:p>
            <a:r>
              <a:rPr lang="en-US"/>
              <a:t>1-dimensional invariant subspaces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9EE1772A-F4C1-4629-AD72-918280704B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22438"/>
    </mc:Choice>
    <mc:Fallback xmlns="">
      <p:transition spd="slow" advTm="22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588-824B-4D7D-ABE9-D5F13CD4D913}"/>
              </a:ext>
            </a:extLst>
          </p:cNvPr>
          <p:cNvSpPr>
            <a:spLocks noGrp="1"/>
          </p:cNvSpPr>
          <p:nvPr>
            <p:ph type="title"/>
          </p:nvPr>
        </p:nvSpPr>
        <p:spPr/>
        <p:txBody>
          <a:bodyPr/>
          <a:lstStyle/>
          <a:p>
            <a:r>
              <a:rPr lang="en-US" dirty="0"/>
              <a:t>Finding eigenvalues</a:t>
            </a:r>
          </a:p>
        </p:txBody>
      </p:sp>
      <p:sp>
        <p:nvSpPr>
          <p:cNvPr id="3" name="Content Placeholder 2">
            <a:extLst>
              <a:ext uri="{FF2B5EF4-FFF2-40B4-BE49-F238E27FC236}">
                <a16:creationId xmlns:a16="http://schemas.microsoft.com/office/drawing/2014/main" id="{C97F0E60-6C76-45FC-9707-B9176EA48B80}"/>
              </a:ext>
            </a:extLst>
          </p:cNvPr>
          <p:cNvSpPr>
            <a:spLocks noGrp="1"/>
          </p:cNvSpPr>
          <p:nvPr>
            <p:ph idx="1"/>
          </p:nvPr>
        </p:nvSpPr>
        <p:spPr>
          <a:xfrm>
            <a:off x="457200" y="1600200"/>
            <a:ext cx="8530046" cy="4525963"/>
          </a:xfrm>
        </p:spPr>
        <p:txBody>
          <a:bodyPr>
            <a:noAutofit/>
          </a:bodyPr>
          <a:lstStyle/>
          <a:p>
            <a:r>
              <a:rPr lang="en-US" dirty="0"/>
              <a:t>Now, suppose that we want to find values of </a:t>
            </a:r>
            <a:r>
              <a:rPr lang="en-US" i="1" dirty="0">
                <a:latin typeface="Symbol" panose="05050102010706020507" pitchFamily="18" charset="2"/>
              </a:rPr>
              <a:t>l</a:t>
            </a:r>
            <a:r>
              <a:rPr lang="en-US" dirty="0"/>
              <a:t> such that</a:t>
            </a:r>
          </a:p>
          <a:p>
            <a:pPr marL="0" indent="0" algn="ctr">
              <a:buNone/>
            </a:pP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i="1" dirty="0" err="1">
                <a:latin typeface="Symbol" panose="05050102010706020507" pitchFamily="18" charset="2"/>
              </a:rPr>
              <a:t>l</a:t>
            </a:r>
            <a:r>
              <a:rPr lang="en-US" b="1" dirty="0" err="1">
                <a:latin typeface="Times New Roman" panose="02020603050405020304" pitchFamily="18" charset="0"/>
              </a:rPr>
              <a:t>u</a:t>
            </a:r>
            <a:endParaRPr lang="en-US" dirty="0"/>
          </a:p>
          <a:p>
            <a:r>
              <a:rPr lang="en-US" dirty="0"/>
              <a:t>This is equivalent to saying that</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err="1">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l</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 </a:t>
            </a:r>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r>
              <a:rPr lang="en-US" dirty="0"/>
              <a:t>Recall that </a:t>
            </a:r>
            <a:r>
              <a:rPr lang="en-US" i="1" dirty="0" err="1">
                <a:latin typeface="Times New Roman" panose="02020603050405020304" pitchFamily="18" charset="0"/>
              </a:rPr>
              <a:t>I</a:t>
            </a:r>
            <a:r>
              <a:rPr lang="en-US" b="1" dirty="0" err="1">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u</a:t>
            </a:r>
            <a:r>
              <a:rPr lang="en-US" dirty="0"/>
              <a:t>, so we can substitute this into the equation:</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200" i="1" u="none" strike="noStrike" kern="1200" cap="none" spc="0" normalizeH="0" baseline="0" noProof="0" dirty="0" err="1">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l</a:t>
            </a:r>
            <a:r>
              <a:rPr kumimoji="0" lang="en-US" sz="220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I</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 </a:t>
            </a:r>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r>
              <a:rPr lang="en-US" dirty="0"/>
              <a:t>Now this is of the form </a:t>
            </a:r>
            <a:r>
              <a:rPr lang="en-US" i="1" dirty="0">
                <a:latin typeface="Times New Roman" panose="02020603050405020304" pitchFamily="18" charset="0"/>
              </a:rPr>
              <a:t>B</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 –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u</a:t>
            </a:r>
            <a:r>
              <a:rPr lang="en-US" dirty="0"/>
              <a:t>, so  </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rPr>
              <a:t>(</a:t>
            </a:r>
            <a:r>
              <a:rPr kumimoji="0" lang="en-US" sz="2200" b="0" i="1" u="none" strike="noStrike" kern="1200" cap="none" spc="0" normalizeH="0" baseline="0" noProof="0" dirty="0" err="1">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l</a:t>
            </a:r>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I</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rPr>
              <a:t>)</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 </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r>
              <a:rPr lang="en-US" dirty="0"/>
              <a:t>But </a:t>
            </a:r>
            <a:r>
              <a:rPr kumimoji="0" lang="en-US" sz="2200" b="0" i="1" u="none" strike="noStrike" kern="1200" cap="none" spc="0" normalizeH="0" baseline="0" noProof="0" dirty="0" err="1">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l</a:t>
            </a:r>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I</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lang="en-US" dirty="0"/>
              <a:t> is a linear operator, so for this to be possible, the null space of </a:t>
            </a:r>
            <a:r>
              <a:rPr kumimoji="0" lang="en-US" sz="2200" b="0" i="1" u="none" strike="noStrike" kern="1200" cap="none" spc="0" normalizeH="0" baseline="0" noProof="0" dirty="0" err="1">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l</a:t>
            </a:r>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I</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lang="en-US" dirty="0"/>
              <a:t> must have dimension greater than or equal to one</a:t>
            </a:r>
          </a:p>
          <a:p>
            <a:pPr lvl="1"/>
            <a:r>
              <a:rPr lang="en-US" dirty="0"/>
              <a:t>Therefore, we must find </a:t>
            </a:r>
            <a:r>
              <a:rPr kumimoji="0" lang="en-US" b="0" i="1" u="none" strike="noStrike" kern="1200" cap="none" spc="0" normalizeH="0" baseline="0" noProof="0" dirty="0" err="1">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l</a:t>
            </a:r>
            <a:r>
              <a:rPr kumimoji="0" lang="en-US"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I</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lang="en-US" dirty="0"/>
              <a:t> such that </a:t>
            </a:r>
            <a:r>
              <a:rPr kumimoji="0" lang="en-US" b="0" i="1" u="none" strike="noStrike" kern="1200" cap="none" spc="0" normalizeH="0" baseline="0" noProof="0" dirty="0" err="1">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l</a:t>
            </a:r>
            <a:r>
              <a:rPr kumimoji="0" lang="en-US"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I</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lang="en-US" dirty="0"/>
              <a:t> is not invertible</a:t>
            </a:r>
          </a:p>
          <a:p>
            <a:pPr lvl="1"/>
            <a:r>
              <a:rPr lang="en-US" dirty="0"/>
              <a:t>Therefore, we could find </a:t>
            </a:r>
            <a:r>
              <a:rPr kumimoji="0" lang="en-US" b="0" i="1" u="none" strike="noStrike" kern="1200" cap="none" spc="0" normalizeH="0" baseline="0" noProof="0" dirty="0" err="1">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l</a:t>
            </a:r>
            <a:r>
              <a:rPr kumimoji="0" lang="en-US"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I</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lang="en-US" dirty="0"/>
              <a:t> such that </a:t>
            </a:r>
            <a:r>
              <a:rPr lang="en-US" dirty="0">
                <a:latin typeface="Times New Roman" panose="02020603050405020304" pitchFamily="18" charset="0"/>
              </a:rPr>
              <a:t>det(</a:t>
            </a:r>
            <a:r>
              <a:rPr kumimoji="0" lang="en-US" b="0" i="1" u="none" strike="noStrike" kern="1200" cap="none" spc="0" normalizeH="0" baseline="0" noProof="0" dirty="0" err="1">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l</a:t>
            </a:r>
            <a:r>
              <a:rPr kumimoji="0" lang="en-US"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I</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lang="en-US" dirty="0">
                <a:latin typeface="Times New Roman" panose="02020603050405020304" pitchFamily="18" charset="0"/>
              </a:rPr>
              <a:t>) = 0</a:t>
            </a:r>
          </a:p>
        </p:txBody>
      </p:sp>
      <p:sp>
        <p:nvSpPr>
          <p:cNvPr id="4" name="Footer Placeholder 3">
            <a:extLst>
              <a:ext uri="{FF2B5EF4-FFF2-40B4-BE49-F238E27FC236}">
                <a16:creationId xmlns:a16="http://schemas.microsoft.com/office/drawing/2014/main" id="{5B636F00-541D-4897-8F27-97BCCA2D5477}"/>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638DAC11-D72C-4148-AE0B-AACC84B31C35}"/>
              </a:ext>
            </a:extLst>
          </p:cNvPr>
          <p:cNvSpPr>
            <a:spLocks noGrp="1"/>
          </p:cNvSpPr>
          <p:nvPr>
            <p:ph type="sldNum" sz="quarter" idx="12"/>
          </p:nvPr>
        </p:nvSpPr>
        <p:spPr/>
        <p:txBody>
          <a:bodyPr/>
          <a:lstStyle/>
          <a:p>
            <a:fld id="{42EF6DC8-DA9C-4533-8A40-BB00A2545AF8}" type="slidenum">
              <a:rPr lang="en-CA" smtClean="0"/>
              <a:pPr/>
              <a:t>20</a:t>
            </a:fld>
            <a:endParaRPr lang="en-CA"/>
          </a:p>
        </p:txBody>
      </p:sp>
      <p:pic>
        <p:nvPicPr>
          <p:cNvPr id="7" name="Audio 6">
            <a:hlinkClick r:id="" action="ppaction://media"/>
            <a:extLst>
              <a:ext uri="{FF2B5EF4-FFF2-40B4-BE49-F238E27FC236}">
                <a16:creationId xmlns:a16="http://schemas.microsoft.com/office/drawing/2014/main" id="{17331579-517F-4F44-800B-D7F4367567B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08481220"/>
      </p:ext>
    </p:extLst>
  </p:cSld>
  <p:clrMapOvr>
    <a:masterClrMapping/>
  </p:clrMapOvr>
  <mc:AlternateContent xmlns:mc="http://schemas.openxmlformats.org/markup-compatibility/2006" xmlns:p14="http://schemas.microsoft.com/office/powerpoint/2010/main">
    <mc:Choice Requires="p14">
      <p:transition spd="slow" p14:dur="2000" advTm="135952"/>
    </mc:Choice>
    <mc:Fallback xmlns="">
      <p:transition spd="slow" advTm="135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588-824B-4D7D-ABE9-D5F13CD4D913}"/>
              </a:ext>
            </a:extLst>
          </p:cNvPr>
          <p:cNvSpPr>
            <a:spLocks noGrp="1"/>
          </p:cNvSpPr>
          <p:nvPr>
            <p:ph type="title"/>
          </p:nvPr>
        </p:nvSpPr>
        <p:spPr/>
        <p:txBody>
          <a:bodyPr/>
          <a:lstStyle/>
          <a:p>
            <a:r>
              <a:rPr lang="en-US" dirty="0"/>
              <a:t>Characteristic polynomial</a:t>
            </a:r>
          </a:p>
        </p:txBody>
      </p:sp>
      <p:sp>
        <p:nvSpPr>
          <p:cNvPr id="3" name="Content Placeholder 2">
            <a:extLst>
              <a:ext uri="{FF2B5EF4-FFF2-40B4-BE49-F238E27FC236}">
                <a16:creationId xmlns:a16="http://schemas.microsoft.com/office/drawing/2014/main" id="{C97F0E60-6C76-45FC-9707-B9176EA48B80}"/>
              </a:ext>
            </a:extLst>
          </p:cNvPr>
          <p:cNvSpPr>
            <a:spLocks noGrp="1"/>
          </p:cNvSpPr>
          <p:nvPr>
            <p:ph idx="1"/>
          </p:nvPr>
        </p:nvSpPr>
        <p:spPr>
          <a:xfrm>
            <a:off x="457200" y="1600200"/>
            <a:ext cx="8530046" cy="4525963"/>
          </a:xfrm>
        </p:spPr>
        <p:txBody>
          <a:bodyPr>
            <a:noAutofit/>
          </a:bodyPr>
          <a:lstStyle/>
          <a:p>
            <a:r>
              <a:rPr lang="en-US" dirty="0"/>
              <a:t>The formula </a:t>
            </a:r>
            <a:r>
              <a:rPr lang="en-US" dirty="0">
                <a:latin typeface="Times New Roman" panose="02020603050405020304" pitchFamily="18" charset="0"/>
              </a:rPr>
              <a:t>det(</a:t>
            </a:r>
            <a:r>
              <a:rPr kumimoji="0" lang="en-US" b="0" i="1" u="none" strike="noStrike" kern="1200" cap="none" spc="0" normalizeH="0" baseline="0" noProof="0" dirty="0" err="1">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l</a:t>
            </a:r>
            <a:r>
              <a:rPr kumimoji="0" lang="en-US"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I</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lang="en-US" dirty="0">
                <a:latin typeface="Times New Roman" panose="02020603050405020304" pitchFamily="18" charset="0"/>
              </a:rPr>
              <a:t>) </a:t>
            </a:r>
            <a:r>
              <a:rPr lang="en-US" dirty="0"/>
              <a:t>is actually</a:t>
            </a:r>
            <a:br>
              <a:rPr lang="en-US" dirty="0"/>
            </a:br>
            <a:r>
              <a:rPr lang="en-US" dirty="0"/>
              <a:t>			a polynomial in </a:t>
            </a:r>
            <a:r>
              <a:rPr lang="en-US" i="1" dirty="0">
                <a:latin typeface="Symbol" panose="05050102010706020507" pitchFamily="18" charset="2"/>
              </a:rPr>
              <a:t>l</a:t>
            </a:r>
            <a:r>
              <a:rPr lang="en-US" dirty="0"/>
              <a:t> of degree </a:t>
            </a:r>
            <a:r>
              <a:rPr lang="en-US" i="1" dirty="0"/>
              <a:t>n</a:t>
            </a:r>
            <a:endParaRPr lang="en-US" dirty="0"/>
          </a:p>
          <a:p>
            <a:pPr lvl="1"/>
            <a:r>
              <a:rPr lang="en-US" dirty="0">
                <a:latin typeface="Times New Roman" panose="02020603050405020304" pitchFamily="18" charset="0"/>
              </a:rPr>
              <a:t>It will therefore have </a:t>
            </a:r>
            <a:r>
              <a:rPr lang="en-US" i="1" dirty="0">
                <a:latin typeface="Times New Roman" panose="02020603050405020304" pitchFamily="18" charset="0"/>
              </a:rPr>
              <a:t>n </a:t>
            </a:r>
            <a:r>
              <a:rPr lang="en-US" dirty="0">
                <a:latin typeface="Times New Roman" panose="02020603050405020304" pitchFamily="18" charset="0"/>
              </a:rPr>
              <a:t>complex roots, counting multiplicity</a:t>
            </a:r>
          </a:p>
          <a:p>
            <a:pPr lvl="1"/>
            <a:r>
              <a:rPr lang="en-US" dirty="0">
                <a:latin typeface="Times New Roman" panose="02020603050405020304" pitchFamily="18" charset="0"/>
              </a:rPr>
              <a:t>If the matrix was real, the coefficients will be real</a:t>
            </a:r>
          </a:p>
          <a:p>
            <a:pPr lvl="2"/>
            <a:r>
              <a:rPr lang="en-US" dirty="0">
                <a:latin typeface="Times New Roman" panose="02020603050405020304" pitchFamily="18" charset="0"/>
              </a:rPr>
              <a:t>The </a:t>
            </a:r>
            <a:r>
              <a:rPr lang="en-US" i="1" dirty="0">
                <a:latin typeface="Times New Roman" panose="02020603050405020304" pitchFamily="18" charset="0"/>
              </a:rPr>
              <a:t>n</a:t>
            </a:r>
            <a:r>
              <a:rPr lang="en-US" dirty="0">
                <a:latin typeface="Times New Roman" panose="02020603050405020304" pitchFamily="18" charset="0"/>
              </a:rPr>
              <a:t> roots will either be real or come in complex conjugate pairs</a:t>
            </a:r>
          </a:p>
          <a:p>
            <a:pPr lvl="1"/>
            <a:endParaRPr lang="en-US" dirty="0">
              <a:latin typeface="Times New Roman" panose="02020603050405020304" pitchFamily="18" charset="0"/>
            </a:endParaRPr>
          </a:p>
          <a:p>
            <a:r>
              <a:rPr lang="en-US" dirty="0">
                <a:latin typeface="Times New Roman" panose="02020603050405020304" pitchFamily="18" charset="0"/>
              </a:rPr>
              <a:t>This polynomial is called</a:t>
            </a:r>
          </a:p>
          <a:p>
            <a:pPr marL="0" indent="0">
              <a:buNone/>
            </a:pPr>
            <a:r>
              <a:rPr lang="en-US" dirty="0">
                <a:latin typeface="Times New Roman" panose="02020603050405020304" pitchFamily="18" charset="0"/>
              </a:rPr>
              <a:t>	the </a:t>
            </a:r>
            <a:r>
              <a:rPr lang="en-US" i="1" dirty="0">
                <a:latin typeface="Times New Roman" panose="02020603050405020304" pitchFamily="18" charset="0"/>
              </a:rPr>
              <a:t>characteristic polynomial </a:t>
            </a:r>
            <a:r>
              <a:rPr lang="en-US" dirty="0">
                <a:latin typeface="Times New Roman" panose="02020603050405020304" pitchFamily="18" charset="0"/>
              </a:rPr>
              <a:t>of the linear operator </a:t>
            </a:r>
            <a:r>
              <a:rPr lang="en-US" i="1" dirty="0">
                <a:latin typeface="Times New Roman" panose="02020603050405020304" pitchFamily="18" charset="0"/>
              </a:rPr>
              <a:t>A</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5B636F00-541D-4897-8F27-97BCCA2D5477}"/>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638DAC11-D72C-4148-AE0B-AACC84B31C35}"/>
              </a:ext>
            </a:extLst>
          </p:cNvPr>
          <p:cNvSpPr>
            <a:spLocks noGrp="1"/>
          </p:cNvSpPr>
          <p:nvPr>
            <p:ph type="sldNum" sz="quarter" idx="12"/>
          </p:nvPr>
        </p:nvSpPr>
        <p:spPr/>
        <p:txBody>
          <a:bodyPr/>
          <a:lstStyle/>
          <a:p>
            <a:fld id="{42EF6DC8-DA9C-4533-8A40-BB00A2545AF8}" type="slidenum">
              <a:rPr lang="en-CA" smtClean="0"/>
              <a:pPr/>
              <a:t>21</a:t>
            </a:fld>
            <a:endParaRPr lang="en-CA"/>
          </a:p>
        </p:txBody>
      </p:sp>
      <p:pic>
        <p:nvPicPr>
          <p:cNvPr id="7" name="Audio 6">
            <a:hlinkClick r:id="" action="ppaction://media"/>
            <a:extLst>
              <a:ext uri="{FF2B5EF4-FFF2-40B4-BE49-F238E27FC236}">
                <a16:creationId xmlns:a16="http://schemas.microsoft.com/office/drawing/2014/main" id="{D6763942-4875-46E2-B4D6-3A74D73FFB2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57322187"/>
      </p:ext>
    </p:extLst>
  </p:cSld>
  <p:clrMapOvr>
    <a:masterClrMapping/>
  </p:clrMapOvr>
  <mc:AlternateContent xmlns:mc="http://schemas.openxmlformats.org/markup-compatibility/2006" xmlns:p14="http://schemas.microsoft.com/office/powerpoint/2010/main">
    <mc:Choice Requires="p14">
      <p:transition spd="slow" p14:dur="2000" advTm="48908"/>
    </mc:Choice>
    <mc:Fallback xmlns="">
      <p:transition spd="slow" advTm="48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588-824B-4D7D-ABE9-D5F13CD4D913}"/>
              </a:ext>
            </a:extLst>
          </p:cNvPr>
          <p:cNvSpPr>
            <a:spLocks noGrp="1"/>
          </p:cNvSpPr>
          <p:nvPr>
            <p:ph type="title"/>
          </p:nvPr>
        </p:nvSpPr>
        <p:spPr/>
        <p:txBody>
          <a:bodyPr/>
          <a:lstStyle/>
          <a:p>
            <a:r>
              <a:rPr lang="en-US" dirty="0"/>
              <a:t>Finding eigenvalues</a:t>
            </a:r>
          </a:p>
        </p:txBody>
      </p:sp>
      <p:sp>
        <p:nvSpPr>
          <p:cNvPr id="3" name="Content Placeholder 2">
            <a:extLst>
              <a:ext uri="{FF2B5EF4-FFF2-40B4-BE49-F238E27FC236}">
                <a16:creationId xmlns:a16="http://schemas.microsoft.com/office/drawing/2014/main" id="{C97F0E60-6C76-45FC-9707-B9176EA48B80}"/>
              </a:ext>
            </a:extLst>
          </p:cNvPr>
          <p:cNvSpPr>
            <a:spLocks noGrp="1"/>
          </p:cNvSpPr>
          <p:nvPr>
            <p:ph idx="1"/>
          </p:nvPr>
        </p:nvSpPr>
        <p:spPr>
          <a:xfrm>
            <a:off x="457200" y="1600200"/>
            <a:ext cx="8530046" cy="4525963"/>
          </a:xfrm>
        </p:spPr>
        <p:txBody>
          <a:bodyPr>
            <a:noAutofit/>
          </a:bodyPr>
          <a:lstStyle/>
          <a:p>
            <a:r>
              <a:rPr lang="en-US" dirty="0"/>
              <a:t>Let’s do this:</a:t>
            </a:r>
          </a:p>
          <a:p>
            <a:pPr marL="0" indent="0">
              <a:buNone/>
            </a:pPr>
            <a:endParaRPr lang="en-US" dirty="0">
              <a:latin typeface="Times New Roman" panose="02020603050405020304" pitchFamily="18" charset="0"/>
            </a:endParaRPr>
          </a:p>
          <a:p>
            <a:pPr lvl="1"/>
            <a:r>
              <a:rPr lang="en-US" dirty="0">
                <a:latin typeface="Times New Roman" panose="02020603050405020304" pitchFamily="18" charset="0"/>
              </a:rPr>
              <a:t>Thus,                                           </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Thus, two eigenvalues are </a:t>
            </a:r>
            <a:r>
              <a:rPr lang="en-US" i="1" dirty="0">
                <a:latin typeface="Symbol" panose="05050102010706020507" pitchFamily="18" charset="2"/>
              </a:rPr>
              <a:t>l</a:t>
            </a:r>
            <a:r>
              <a:rPr lang="en-US" baseline="-25000" dirty="0">
                <a:latin typeface="Symbol" panose="05050102010706020507" pitchFamily="18" charset="2"/>
              </a:rPr>
              <a:t>1</a:t>
            </a:r>
            <a:r>
              <a:rPr lang="en-US" dirty="0">
                <a:latin typeface="Times New Roman" panose="02020603050405020304" pitchFamily="18" charset="0"/>
              </a:rPr>
              <a:t> = 2 and </a:t>
            </a:r>
            <a:r>
              <a:rPr lang="en-US" i="1" dirty="0">
                <a:latin typeface="Symbol" panose="05050102010706020507" pitchFamily="18" charset="2"/>
              </a:rPr>
              <a:t>l</a:t>
            </a:r>
            <a:r>
              <a:rPr lang="en-US" baseline="-25000" dirty="0">
                <a:latin typeface="Symbol" panose="05050102010706020507" pitchFamily="18" charset="2"/>
              </a:rPr>
              <a:t>2</a:t>
            </a:r>
            <a:r>
              <a:rPr lang="en-US" dirty="0">
                <a:latin typeface="Times New Roman" panose="02020603050405020304" pitchFamily="18" charset="0"/>
              </a:rPr>
              <a:t> = 4</a:t>
            </a:r>
          </a:p>
        </p:txBody>
      </p:sp>
      <p:sp>
        <p:nvSpPr>
          <p:cNvPr id="4" name="Footer Placeholder 3">
            <a:extLst>
              <a:ext uri="{FF2B5EF4-FFF2-40B4-BE49-F238E27FC236}">
                <a16:creationId xmlns:a16="http://schemas.microsoft.com/office/drawing/2014/main" id="{5B636F00-541D-4897-8F27-97BCCA2D5477}"/>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638DAC11-D72C-4148-AE0B-AACC84B31C35}"/>
              </a:ext>
            </a:extLst>
          </p:cNvPr>
          <p:cNvSpPr>
            <a:spLocks noGrp="1"/>
          </p:cNvSpPr>
          <p:nvPr>
            <p:ph type="sldNum" sz="quarter" idx="12"/>
          </p:nvPr>
        </p:nvSpPr>
        <p:spPr/>
        <p:txBody>
          <a:bodyPr/>
          <a:lstStyle/>
          <a:p>
            <a:fld id="{42EF6DC8-DA9C-4533-8A40-BB00A2545AF8}" type="slidenum">
              <a:rPr lang="en-CA" smtClean="0"/>
              <a:pPr/>
              <a:t>22</a:t>
            </a:fld>
            <a:endParaRPr lang="en-CA"/>
          </a:p>
        </p:txBody>
      </p:sp>
      <p:graphicFrame>
        <p:nvGraphicFramePr>
          <p:cNvPr id="6" name="Object 5">
            <a:extLst>
              <a:ext uri="{FF2B5EF4-FFF2-40B4-BE49-F238E27FC236}">
                <a16:creationId xmlns:a16="http://schemas.microsoft.com/office/drawing/2014/main" id="{CA657867-FECE-429B-BEF6-96D9A2A51950}"/>
              </a:ext>
            </a:extLst>
          </p:cNvPr>
          <p:cNvGraphicFramePr>
            <a:graphicFrameLocks noChangeAspect="1"/>
          </p:cNvGraphicFramePr>
          <p:nvPr>
            <p:extLst>
              <p:ext uri="{D42A27DB-BD31-4B8C-83A1-F6EECF244321}">
                <p14:modId xmlns:p14="http://schemas.microsoft.com/office/powerpoint/2010/main" val="2712824986"/>
              </p:ext>
            </p:extLst>
          </p:nvPr>
        </p:nvGraphicFramePr>
        <p:xfrm>
          <a:off x="2547394" y="1434353"/>
          <a:ext cx="1419225" cy="828675"/>
        </p:xfrm>
        <a:graphic>
          <a:graphicData uri="http://schemas.openxmlformats.org/presentationml/2006/ole">
            <mc:AlternateContent xmlns:mc="http://schemas.openxmlformats.org/markup-compatibility/2006">
              <mc:Choice xmlns:v="urn:schemas-microsoft-com:vml" Requires="v">
                <p:oleObj spid="_x0000_s588851" name="Equation" r:id="rId6" imgW="672840" imgH="393480" progId="Equation.DSMT4">
                  <p:embed/>
                </p:oleObj>
              </mc:Choice>
              <mc:Fallback>
                <p:oleObj name="Equation" r:id="rId6" imgW="672840" imgH="393480" progId="Equation.DSMT4">
                  <p:embed/>
                  <p:pic>
                    <p:nvPicPr>
                      <p:cNvPr id="6" name="Object 5">
                        <a:extLst>
                          <a:ext uri="{FF2B5EF4-FFF2-40B4-BE49-F238E27FC236}">
                            <a16:creationId xmlns:a16="http://schemas.microsoft.com/office/drawing/2014/main" id="{F3CA76C3-F697-4357-965C-255002400D8E}"/>
                          </a:ext>
                        </a:extLst>
                      </p:cNvPr>
                      <p:cNvPicPr/>
                      <p:nvPr/>
                    </p:nvPicPr>
                    <p:blipFill>
                      <a:blip r:embed="rId7"/>
                      <a:stretch>
                        <a:fillRect/>
                      </a:stretch>
                    </p:blipFill>
                    <p:spPr>
                      <a:xfrm>
                        <a:off x="2547394" y="1434353"/>
                        <a:ext cx="1419225" cy="8286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2AAE931-DB85-477B-9BB6-77A8A4786D18}"/>
              </a:ext>
            </a:extLst>
          </p:cNvPr>
          <p:cNvGraphicFramePr>
            <a:graphicFrameLocks noChangeAspect="1"/>
          </p:cNvGraphicFramePr>
          <p:nvPr>
            <p:extLst>
              <p:ext uri="{D42A27DB-BD31-4B8C-83A1-F6EECF244321}">
                <p14:modId xmlns:p14="http://schemas.microsoft.com/office/powerpoint/2010/main" val="876774099"/>
              </p:ext>
            </p:extLst>
          </p:nvPr>
        </p:nvGraphicFramePr>
        <p:xfrm>
          <a:off x="1943382" y="2219483"/>
          <a:ext cx="2732088" cy="828675"/>
        </p:xfrm>
        <a:graphic>
          <a:graphicData uri="http://schemas.openxmlformats.org/presentationml/2006/ole">
            <mc:AlternateContent xmlns:mc="http://schemas.openxmlformats.org/markup-compatibility/2006">
              <mc:Choice xmlns:v="urn:schemas-microsoft-com:vml" Requires="v">
                <p:oleObj spid="_x0000_s588852" name="Equation" r:id="rId8" imgW="1295280" imgH="393480" progId="Equation.DSMT4">
                  <p:embed/>
                </p:oleObj>
              </mc:Choice>
              <mc:Fallback>
                <p:oleObj name="Equation" r:id="rId8" imgW="1295280" imgH="393480" progId="Equation.DSMT4">
                  <p:embed/>
                  <p:pic>
                    <p:nvPicPr>
                      <p:cNvPr id="6" name="Object 5">
                        <a:extLst>
                          <a:ext uri="{FF2B5EF4-FFF2-40B4-BE49-F238E27FC236}">
                            <a16:creationId xmlns:a16="http://schemas.microsoft.com/office/drawing/2014/main" id="{CA657867-FECE-429B-BEF6-96D9A2A51950}"/>
                          </a:ext>
                        </a:extLst>
                      </p:cNvPr>
                      <p:cNvPicPr/>
                      <p:nvPr/>
                    </p:nvPicPr>
                    <p:blipFill>
                      <a:blip r:embed="rId9"/>
                      <a:stretch>
                        <a:fillRect/>
                      </a:stretch>
                    </p:blipFill>
                    <p:spPr>
                      <a:xfrm>
                        <a:off x="1943382" y="2219483"/>
                        <a:ext cx="2732088" cy="8286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2D71F728-B001-4514-B695-4D283302C84F}"/>
              </a:ext>
            </a:extLst>
          </p:cNvPr>
          <p:cNvGraphicFramePr>
            <a:graphicFrameLocks noChangeAspect="1"/>
          </p:cNvGraphicFramePr>
          <p:nvPr>
            <p:extLst>
              <p:ext uri="{D42A27DB-BD31-4B8C-83A1-F6EECF244321}">
                <p14:modId xmlns:p14="http://schemas.microsoft.com/office/powerpoint/2010/main" val="2964517251"/>
              </p:ext>
            </p:extLst>
          </p:nvPr>
        </p:nvGraphicFramePr>
        <p:xfrm>
          <a:off x="2469356" y="3120993"/>
          <a:ext cx="4205288" cy="454025"/>
        </p:xfrm>
        <a:graphic>
          <a:graphicData uri="http://schemas.openxmlformats.org/presentationml/2006/ole">
            <mc:AlternateContent xmlns:mc="http://schemas.openxmlformats.org/markup-compatibility/2006">
              <mc:Choice xmlns:v="urn:schemas-microsoft-com:vml" Requires="v">
                <p:oleObj spid="_x0000_s588853" name="Equation" r:id="rId10" imgW="1993680" imgH="215640" progId="Equation.DSMT4">
                  <p:embed/>
                </p:oleObj>
              </mc:Choice>
              <mc:Fallback>
                <p:oleObj name="Equation" r:id="rId10" imgW="1993680" imgH="215640" progId="Equation.DSMT4">
                  <p:embed/>
                  <p:pic>
                    <p:nvPicPr>
                      <p:cNvPr id="7" name="Object 6">
                        <a:extLst>
                          <a:ext uri="{FF2B5EF4-FFF2-40B4-BE49-F238E27FC236}">
                            <a16:creationId xmlns:a16="http://schemas.microsoft.com/office/drawing/2014/main" id="{92AAE931-DB85-477B-9BB6-77A8A4786D18}"/>
                          </a:ext>
                        </a:extLst>
                      </p:cNvPr>
                      <p:cNvPicPr/>
                      <p:nvPr/>
                    </p:nvPicPr>
                    <p:blipFill>
                      <a:blip r:embed="rId11"/>
                      <a:stretch>
                        <a:fillRect/>
                      </a:stretch>
                    </p:blipFill>
                    <p:spPr>
                      <a:xfrm>
                        <a:off x="2469356" y="3120993"/>
                        <a:ext cx="4205288" cy="4540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80477EA-12C2-4EEE-AD6C-2B6104DB0EFD}"/>
              </a:ext>
            </a:extLst>
          </p:cNvPr>
          <p:cNvGraphicFramePr>
            <a:graphicFrameLocks noChangeAspect="1"/>
          </p:cNvGraphicFramePr>
          <p:nvPr>
            <p:extLst>
              <p:ext uri="{D42A27DB-BD31-4B8C-83A1-F6EECF244321}">
                <p14:modId xmlns:p14="http://schemas.microsoft.com/office/powerpoint/2010/main" val="2040465788"/>
              </p:ext>
            </p:extLst>
          </p:nvPr>
        </p:nvGraphicFramePr>
        <p:xfrm>
          <a:off x="3905658" y="3586890"/>
          <a:ext cx="1822450" cy="454025"/>
        </p:xfrm>
        <a:graphic>
          <a:graphicData uri="http://schemas.openxmlformats.org/presentationml/2006/ole">
            <mc:AlternateContent xmlns:mc="http://schemas.openxmlformats.org/markup-compatibility/2006">
              <mc:Choice xmlns:v="urn:schemas-microsoft-com:vml" Requires="v">
                <p:oleObj spid="_x0000_s588854" name="Equation" r:id="rId12" imgW="863280" imgH="215640" progId="Equation.DSMT4">
                  <p:embed/>
                </p:oleObj>
              </mc:Choice>
              <mc:Fallback>
                <p:oleObj name="Equation" r:id="rId12" imgW="863280" imgH="215640" progId="Equation.DSMT4">
                  <p:embed/>
                  <p:pic>
                    <p:nvPicPr>
                      <p:cNvPr id="8" name="Object 7">
                        <a:extLst>
                          <a:ext uri="{FF2B5EF4-FFF2-40B4-BE49-F238E27FC236}">
                            <a16:creationId xmlns:a16="http://schemas.microsoft.com/office/drawing/2014/main" id="{2D71F728-B001-4514-B695-4D283302C84F}"/>
                          </a:ext>
                        </a:extLst>
                      </p:cNvPr>
                      <p:cNvPicPr/>
                      <p:nvPr/>
                    </p:nvPicPr>
                    <p:blipFill>
                      <a:blip r:embed="rId13"/>
                      <a:stretch>
                        <a:fillRect/>
                      </a:stretch>
                    </p:blipFill>
                    <p:spPr>
                      <a:xfrm>
                        <a:off x="3905658" y="3586890"/>
                        <a:ext cx="1822450" cy="454025"/>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00FB97D6-BEB0-44B9-84BB-707FDAA99C3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51477520"/>
      </p:ext>
    </p:extLst>
  </p:cSld>
  <p:clrMapOvr>
    <a:masterClrMapping/>
  </p:clrMapOvr>
  <mc:AlternateContent xmlns:mc="http://schemas.openxmlformats.org/markup-compatibility/2006" xmlns:p14="http://schemas.microsoft.com/office/powerpoint/2010/main">
    <mc:Choice Requires="p14">
      <p:transition spd="slow" p14:dur="2000" advTm="56477"/>
    </mc:Choice>
    <mc:Fallback xmlns="">
      <p:transition spd="slow" advTm="56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588-824B-4D7D-ABE9-D5F13CD4D913}"/>
              </a:ext>
            </a:extLst>
          </p:cNvPr>
          <p:cNvSpPr>
            <a:spLocks noGrp="1"/>
          </p:cNvSpPr>
          <p:nvPr>
            <p:ph type="title"/>
          </p:nvPr>
        </p:nvSpPr>
        <p:spPr/>
        <p:txBody>
          <a:bodyPr/>
          <a:lstStyle/>
          <a:p>
            <a:r>
              <a:rPr lang="en-US" dirty="0"/>
              <a:t>Finding eigenvalues</a:t>
            </a:r>
          </a:p>
        </p:txBody>
      </p:sp>
      <p:sp>
        <p:nvSpPr>
          <p:cNvPr id="3" name="Content Placeholder 2">
            <a:extLst>
              <a:ext uri="{FF2B5EF4-FFF2-40B4-BE49-F238E27FC236}">
                <a16:creationId xmlns:a16="http://schemas.microsoft.com/office/drawing/2014/main" id="{C97F0E60-6C76-45FC-9707-B9176EA48B80}"/>
              </a:ext>
            </a:extLst>
          </p:cNvPr>
          <p:cNvSpPr>
            <a:spLocks noGrp="1"/>
          </p:cNvSpPr>
          <p:nvPr>
            <p:ph idx="1"/>
          </p:nvPr>
        </p:nvSpPr>
        <p:spPr>
          <a:xfrm>
            <a:off x="457200" y="1600200"/>
            <a:ext cx="8530046" cy="4525963"/>
          </a:xfrm>
        </p:spPr>
        <p:txBody>
          <a:bodyPr>
            <a:noAutofit/>
          </a:bodyPr>
          <a:lstStyle/>
          <a:p>
            <a:r>
              <a:rPr lang="en-US" dirty="0"/>
              <a:t>Let’s do this:</a:t>
            </a:r>
          </a:p>
          <a:p>
            <a:pPr marL="0" indent="0">
              <a:buNone/>
            </a:pPr>
            <a:endParaRPr lang="en-US" dirty="0">
              <a:latin typeface="Times New Roman" panose="02020603050405020304" pitchFamily="18" charset="0"/>
            </a:endParaRPr>
          </a:p>
          <a:p>
            <a:pPr lvl="1"/>
            <a:r>
              <a:rPr lang="en-US" dirty="0">
                <a:latin typeface="Times New Roman" panose="02020603050405020304" pitchFamily="18" charset="0"/>
              </a:rPr>
              <a:t>Thus,                                           </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Thus, two eigenvalues are </a:t>
            </a:r>
            <a:r>
              <a:rPr lang="en-US" i="1" dirty="0">
                <a:latin typeface="Symbol" panose="05050102010706020507" pitchFamily="18" charset="2"/>
              </a:rPr>
              <a:t>l</a:t>
            </a:r>
            <a:r>
              <a:rPr lang="en-US" baseline="-25000" dirty="0">
                <a:latin typeface="Symbol" panose="05050102010706020507" pitchFamily="18" charset="2"/>
              </a:rPr>
              <a:t>1</a:t>
            </a:r>
            <a:r>
              <a:rPr lang="en-US" dirty="0">
                <a:latin typeface="Times New Roman" panose="02020603050405020304" pitchFamily="18" charset="0"/>
              </a:rPr>
              <a:t> = 1 and </a:t>
            </a:r>
            <a:r>
              <a:rPr lang="en-US" i="1" dirty="0">
                <a:latin typeface="Symbol" panose="05050102010706020507" pitchFamily="18" charset="2"/>
              </a:rPr>
              <a:t>l</a:t>
            </a:r>
            <a:r>
              <a:rPr lang="en-US" baseline="-25000" dirty="0">
                <a:latin typeface="Symbol" panose="05050102010706020507" pitchFamily="18" charset="2"/>
              </a:rPr>
              <a:t>2</a:t>
            </a:r>
            <a:r>
              <a:rPr lang="en-US" dirty="0">
                <a:latin typeface="Times New Roman" panose="02020603050405020304" pitchFamily="18" charset="0"/>
              </a:rPr>
              <a:t> = 5</a:t>
            </a:r>
          </a:p>
        </p:txBody>
      </p:sp>
      <p:sp>
        <p:nvSpPr>
          <p:cNvPr id="4" name="Footer Placeholder 3">
            <a:extLst>
              <a:ext uri="{FF2B5EF4-FFF2-40B4-BE49-F238E27FC236}">
                <a16:creationId xmlns:a16="http://schemas.microsoft.com/office/drawing/2014/main" id="{5B636F00-541D-4897-8F27-97BCCA2D5477}"/>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638DAC11-D72C-4148-AE0B-AACC84B31C35}"/>
              </a:ext>
            </a:extLst>
          </p:cNvPr>
          <p:cNvSpPr>
            <a:spLocks noGrp="1"/>
          </p:cNvSpPr>
          <p:nvPr>
            <p:ph type="sldNum" sz="quarter" idx="12"/>
          </p:nvPr>
        </p:nvSpPr>
        <p:spPr/>
        <p:txBody>
          <a:bodyPr/>
          <a:lstStyle/>
          <a:p>
            <a:fld id="{42EF6DC8-DA9C-4533-8A40-BB00A2545AF8}" type="slidenum">
              <a:rPr lang="en-CA" smtClean="0"/>
              <a:pPr/>
              <a:t>23</a:t>
            </a:fld>
            <a:endParaRPr lang="en-CA"/>
          </a:p>
        </p:txBody>
      </p:sp>
      <p:graphicFrame>
        <p:nvGraphicFramePr>
          <p:cNvPr id="6" name="Object 5">
            <a:extLst>
              <a:ext uri="{FF2B5EF4-FFF2-40B4-BE49-F238E27FC236}">
                <a16:creationId xmlns:a16="http://schemas.microsoft.com/office/drawing/2014/main" id="{CA657867-FECE-429B-BEF6-96D9A2A51950}"/>
              </a:ext>
            </a:extLst>
          </p:cNvPr>
          <p:cNvGraphicFramePr>
            <a:graphicFrameLocks noChangeAspect="1"/>
          </p:cNvGraphicFramePr>
          <p:nvPr>
            <p:extLst>
              <p:ext uri="{D42A27DB-BD31-4B8C-83A1-F6EECF244321}">
                <p14:modId xmlns:p14="http://schemas.microsoft.com/office/powerpoint/2010/main" val="2327938195"/>
              </p:ext>
            </p:extLst>
          </p:nvPr>
        </p:nvGraphicFramePr>
        <p:xfrm>
          <a:off x="2587625" y="1435100"/>
          <a:ext cx="1447800" cy="828675"/>
        </p:xfrm>
        <a:graphic>
          <a:graphicData uri="http://schemas.openxmlformats.org/presentationml/2006/ole">
            <mc:AlternateContent xmlns:mc="http://schemas.openxmlformats.org/markup-compatibility/2006">
              <mc:Choice xmlns:v="urn:schemas-microsoft-com:vml" Requires="v">
                <p:oleObj spid="_x0000_s589876" name="Equation" r:id="rId6" imgW="685800" imgH="393480" progId="Equation.DSMT4">
                  <p:embed/>
                </p:oleObj>
              </mc:Choice>
              <mc:Fallback>
                <p:oleObj name="Equation" r:id="rId6" imgW="685800" imgH="393480" progId="Equation.DSMT4">
                  <p:embed/>
                  <p:pic>
                    <p:nvPicPr>
                      <p:cNvPr id="6" name="Object 5">
                        <a:extLst>
                          <a:ext uri="{FF2B5EF4-FFF2-40B4-BE49-F238E27FC236}">
                            <a16:creationId xmlns:a16="http://schemas.microsoft.com/office/drawing/2014/main" id="{CA657867-FECE-429B-BEF6-96D9A2A51950}"/>
                          </a:ext>
                        </a:extLst>
                      </p:cNvPr>
                      <p:cNvPicPr/>
                      <p:nvPr/>
                    </p:nvPicPr>
                    <p:blipFill>
                      <a:blip r:embed="rId7"/>
                      <a:stretch>
                        <a:fillRect/>
                      </a:stretch>
                    </p:blipFill>
                    <p:spPr>
                      <a:xfrm>
                        <a:off x="2587625" y="1435100"/>
                        <a:ext cx="1447800" cy="8286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2AAE931-DB85-477B-9BB6-77A8A4786D18}"/>
              </a:ext>
            </a:extLst>
          </p:cNvPr>
          <p:cNvGraphicFramePr>
            <a:graphicFrameLocks noChangeAspect="1"/>
          </p:cNvGraphicFramePr>
          <p:nvPr>
            <p:extLst>
              <p:ext uri="{D42A27DB-BD31-4B8C-83A1-F6EECF244321}">
                <p14:modId xmlns:p14="http://schemas.microsoft.com/office/powerpoint/2010/main" val="675314858"/>
              </p:ext>
            </p:extLst>
          </p:nvPr>
        </p:nvGraphicFramePr>
        <p:xfrm>
          <a:off x="1930400" y="2219325"/>
          <a:ext cx="2759075" cy="828675"/>
        </p:xfrm>
        <a:graphic>
          <a:graphicData uri="http://schemas.openxmlformats.org/presentationml/2006/ole">
            <mc:AlternateContent xmlns:mc="http://schemas.openxmlformats.org/markup-compatibility/2006">
              <mc:Choice xmlns:v="urn:schemas-microsoft-com:vml" Requires="v">
                <p:oleObj spid="_x0000_s589877" name="Equation" r:id="rId8" imgW="1307880" imgH="393480" progId="Equation.DSMT4">
                  <p:embed/>
                </p:oleObj>
              </mc:Choice>
              <mc:Fallback>
                <p:oleObj name="Equation" r:id="rId8" imgW="1307880" imgH="393480" progId="Equation.DSMT4">
                  <p:embed/>
                  <p:pic>
                    <p:nvPicPr>
                      <p:cNvPr id="7" name="Object 6">
                        <a:extLst>
                          <a:ext uri="{FF2B5EF4-FFF2-40B4-BE49-F238E27FC236}">
                            <a16:creationId xmlns:a16="http://schemas.microsoft.com/office/drawing/2014/main" id="{92AAE931-DB85-477B-9BB6-77A8A4786D18}"/>
                          </a:ext>
                        </a:extLst>
                      </p:cNvPr>
                      <p:cNvPicPr/>
                      <p:nvPr/>
                    </p:nvPicPr>
                    <p:blipFill>
                      <a:blip r:embed="rId9"/>
                      <a:stretch>
                        <a:fillRect/>
                      </a:stretch>
                    </p:blipFill>
                    <p:spPr>
                      <a:xfrm>
                        <a:off x="1930400" y="2219325"/>
                        <a:ext cx="2759075" cy="8286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2D71F728-B001-4514-B695-4D283302C84F}"/>
              </a:ext>
            </a:extLst>
          </p:cNvPr>
          <p:cNvGraphicFramePr>
            <a:graphicFrameLocks noChangeAspect="1"/>
          </p:cNvGraphicFramePr>
          <p:nvPr>
            <p:extLst>
              <p:ext uri="{D42A27DB-BD31-4B8C-83A1-F6EECF244321}">
                <p14:modId xmlns:p14="http://schemas.microsoft.com/office/powerpoint/2010/main" val="2508126609"/>
              </p:ext>
            </p:extLst>
          </p:nvPr>
        </p:nvGraphicFramePr>
        <p:xfrm>
          <a:off x="2335213" y="3121025"/>
          <a:ext cx="4475162" cy="454025"/>
        </p:xfrm>
        <a:graphic>
          <a:graphicData uri="http://schemas.openxmlformats.org/presentationml/2006/ole">
            <mc:AlternateContent xmlns:mc="http://schemas.openxmlformats.org/markup-compatibility/2006">
              <mc:Choice xmlns:v="urn:schemas-microsoft-com:vml" Requires="v">
                <p:oleObj spid="_x0000_s589878" name="Equation" r:id="rId10" imgW="2120760" imgH="215640" progId="Equation.DSMT4">
                  <p:embed/>
                </p:oleObj>
              </mc:Choice>
              <mc:Fallback>
                <p:oleObj name="Equation" r:id="rId10" imgW="2120760" imgH="215640" progId="Equation.DSMT4">
                  <p:embed/>
                  <p:pic>
                    <p:nvPicPr>
                      <p:cNvPr id="8" name="Object 7">
                        <a:extLst>
                          <a:ext uri="{FF2B5EF4-FFF2-40B4-BE49-F238E27FC236}">
                            <a16:creationId xmlns:a16="http://schemas.microsoft.com/office/drawing/2014/main" id="{2D71F728-B001-4514-B695-4D283302C84F}"/>
                          </a:ext>
                        </a:extLst>
                      </p:cNvPr>
                      <p:cNvPicPr/>
                      <p:nvPr/>
                    </p:nvPicPr>
                    <p:blipFill>
                      <a:blip r:embed="rId11"/>
                      <a:stretch>
                        <a:fillRect/>
                      </a:stretch>
                    </p:blipFill>
                    <p:spPr>
                      <a:xfrm>
                        <a:off x="2335213" y="3121025"/>
                        <a:ext cx="4475162" cy="4540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80477EA-12C2-4EEE-AD6C-2B6104DB0EFD}"/>
              </a:ext>
            </a:extLst>
          </p:cNvPr>
          <p:cNvGraphicFramePr>
            <a:graphicFrameLocks noChangeAspect="1"/>
          </p:cNvGraphicFramePr>
          <p:nvPr>
            <p:extLst>
              <p:ext uri="{D42A27DB-BD31-4B8C-83A1-F6EECF244321}">
                <p14:modId xmlns:p14="http://schemas.microsoft.com/office/powerpoint/2010/main" val="332978472"/>
              </p:ext>
            </p:extLst>
          </p:nvPr>
        </p:nvGraphicFramePr>
        <p:xfrm>
          <a:off x="3796587" y="3597275"/>
          <a:ext cx="1847850" cy="374650"/>
        </p:xfrm>
        <a:graphic>
          <a:graphicData uri="http://schemas.openxmlformats.org/presentationml/2006/ole">
            <mc:AlternateContent xmlns:mc="http://schemas.openxmlformats.org/markup-compatibility/2006">
              <mc:Choice xmlns:v="urn:schemas-microsoft-com:vml" Requires="v">
                <p:oleObj spid="_x0000_s589879" name="Equation" r:id="rId12" imgW="876240" imgH="177480" progId="Equation.DSMT4">
                  <p:embed/>
                </p:oleObj>
              </mc:Choice>
              <mc:Fallback>
                <p:oleObj name="Equation" r:id="rId12" imgW="876240" imgH="177480" progId="Equation.DSMT4">
                  <p:embed/>
                  <p:pic>
                    <p:nvPicPr>
                      <p:cNvPr id="9" name="Object 8">
                        <a:extLst>
                          <a:ext uri="{FF2B5EF4-FFF2-40B4-BE49-F238E27FC236}">
                            <a16:creationId xmlns:a16="http://schemas.microsoft.com/office/drawing/2014/main" id="{080477EA-12C2-4EEE-AD6C-2B6104DB0EFD}"/>
                          </a:ext>
                        </a:extLst>
                      </p:cNvPr>
                      <p:cNvPicPr/>
                      <p:nvPr/>
                    </p:nvPicPr>
                    <p:blipFill>
                      <a:blip r:embed="rId13"/>
                      <a:stretch>
                        <a:fillRect/>
                      </a:stretch>
                    </p:blipFill>
                    <p:spPr>
                      <a:xfrm>
                        <a:off x="3796587" y="3597275"/>
                        <a:ext cx="1847850" cy="3746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71FEB34-6C0D-43DA-9893-97B246ED7D12}"/>
              </a:ext>
            </a:extLst>
          </p:cNvPr>
          <p:cNvGraphicFramePr>
            <a:graphicFrameLocks noChangeAspect="1"/>
          </p:cNvGraphicFramePr>
          <p:nvPr>
            <p:extLst>
              <p:ext uri="{D42A27DB-BD31-4B8C-83A1-F6EECF244321}">
                <p14:modId xmlns:p14="http://schemas.microsoft.com/office/powerpoint/2010/main" val="3215630190"/>
              </p:ext>
            </p:extLst>
          </p:nvPr>
        </p:nvGraphicFramePr>
        <p:xfrm>
          <a:off x="3810233" y="3994150"/>
          <a:ext cx="1500188" cy="374650"/>
        </p:xfrm>
        <a:graphic>
          <a:graphicData uri="http://schemas.openxmlformats.org/presentationml/2006/ole">
            <mc:AlternateContent xmlns:mc="http://schemas.openxmlformats.org/markup-compatibility/2006">
              <mc:Choice xmlns:v="urn:schemas-microsoft-com:vml" Requires="v">
                <p:oleObj spid="_x0000_s589880" name="Equation" r:id="rId14" imgW="711000" imgH="177480" progId="Equation.DSMT4">
                  <p:embed/>
                </p:oleObj>
              </mc:Choice>
              <mc:Fallback>
                <p:oleObj name="Equation" r:id="rId14" imgW="711000" imgH="177480" progId="Equation.DSMT4">
                  <p:embed/>
                  <p:pic>
                    <p:nvPicPr>
                      <p:cNvPr id="9" name="Object 8">
                        <a:extLst>
                          <a:ext uri="{FF2B5EF4-FFF2-40B4-BE49-F238E27FC236}">
                            <a16:creationId xmlns:a16="http://schemas.microsoft.com/office/drawing/2014/main" id="{080477EA-12C2-4EEE-AD6C-2B6104DB0EFD}"/>
                          </a:ext>
                        </a:extLst>
                      </p:cNvPr>
                      <p:cNvPicPr/>
                      <p:nvPr/>
                    </p:nvPicPr>
                    <p:blipFill>
                      <a:blip r:embed="rId15"/>
                      <a:stretch>
                        <a:fillRect/>
                      </a:stretch>
                    </p:blipFill>
                    <p:spPr>
                      <a:xfrm>
                        <a:off x="3810233" y="3994150"/>
                        <a:ext cx="1500188" cy="374650"/>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857D5C31-1FD4-427E-84A4-2757818AA460}"/>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88961830"/>
      </p:ext>
    </p:extLst>
  </p:cSld>
  <p:clrMapOvr>
    <a:masterClrMapping/>
  </p:clrMapOvr>
  <mc:AlternateContent xmlns:mc="http://schemas.openxmlformats.org/markup-compatibility/2006" xmlns:p14="http://schemas.microsoft.com/office/powerpoint/2010/main">
    <mc:Choice Requires="p14">
      <p:transition spd="slow" p14:dur="2000" advTm="65370"/>
    </mc:Choice>
    <mc:Fallback xmlns="">
      <p:transition spd="slow" advTm="65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588-824B-4D7D-ABE9-D5F13CD4D913}"/>
              </a:ext>
            </a:extLst>
          </p:cNvPr>
          <p:cNvSpPr>
            <a:spLocks noGrp="1"/>
          </p:cNvSpPr>
          <p:nvPr>
            <p:ph type="title"/>
          </p:nvPr>
        </p:nvSpPr>
        <p:spPr/>
        <p:txBody>
          <a:bodyPr/>
          <a:lstStyle/>
          <a:p>
            <a:r>
              <a:rPr lang="en-US" dirty="0"/>
              <a:t>Finding eigenvalues</a:t>
            </a:r>
          </a:p>
        </p:txBody>
      </p:sp>
      <p:sp>
        <p:nvSpPr>
          <p:cNvPr id="3" name="Content Placeholder 2">
            <a:extLst>
              <a:ext uri="{FF2B5EF4-FFF2-40B4-BE49-F238E27FC236}">
                <a16:creationId xmlns:a16="http://schemas.microsoft.com/office/drawing/2014/main" id="{C97F0E60-6C76-45FC-9707-B9176EA48B80}"/>
              </a:ext>
            </a:extLst>
          </p:cNvPr>
          <p:cNvSpPr>
            <a:spLocks noGrp="1"/>
          </p:cNvSpPr>
          <p:nvPr>
            <p:ph idx="1"/>
          </p:nvPr>
        </p:nvSpPr>
        <p:spPr>
          <a:xfrm>
            <a:off x="457200" y="1600200"/>
            <a:ext cx="8530046" cy="4525963"/>
          </a:xfrm>
        </p:spPr>
        <p:txBody>
          <a:bodyPr>
            <a:noAutofit/>
          </a:bodyPr>
          <a:lstStyle/>
          <a:p>
            <a:r>
              <a:rPr lang="en-US" dirty="0"/>
              <a:t>Let’s do this:</a:t>
            </a:r>
          </a:p>
          <a:p>
            <a:pPr marL="0" indent="0">
              <a:buNone/>
            </a:pPr>
            <a:endParaRPr lang="en-US" dirty="0">
              <a:latin typeface="Times New Roman" panose="02020603050405020304" pitchFamily="18" charset="0"/>
            </a:endParaRPr>
          </a:p>
          <a:p>
            <a:pPr lvl="1"/>
            <a:r>
              <a:rPr lang="en-US" dirty="0">
                <a:latin typeface="Times New Roman" panose="02020603050405020304" pitchFamily="18" charset="0"/>
              </a:rPr>
              <a:t>Thus,                                           </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Thus, two eigenvalues are </a:t>
            </a:r>
            <a:r>
              <a:rPr lang="en-US" i="1" dirty="0">
                <a:latin typeface="Symbol" panose="05050102010706020507" pitchFamily="18" charset="2"/>
              </a:rPr>
              <a:t>l</a:t>
            </a:r>
            <a:r>
              <a:rPr lang="en-US" baseline="-25000" dirty="0">
                <a:latin typeface="Symbol" panose="05050102010706020507" pitchFamily="18" charset="2"/>
              </a:rPr>
              <a:t>1</a:t>
            </a:r>
            <a:r>
              <a:rPr lang="en-US" dirty="0">
                <a:latin typeface="Times New Roman" panose="02020603050405020304" pitchFamily="18" charset="0"/>
              </a:rPr>
              <a:t> = –1 and </a:t>
            </a:r>
            <a:r>
              <a:rPr lang="en-US" i="1" dirty="0">
                <a:latin typeface="Symbol" panose="05050102010706020507" pitchFamily="18" charset="2"/>
              </a:rPr>
              <a:t>l</a:t>
            </a:r>
            <a:r>
              <a:rPr lang="en-US" baseline="-25000" dirty="0">
                <a:latin typeface="Symbol" panose="05050102010706020507" pitchFamily="18" charset="2"/>
              </a:rPr>
              <a:t>2</a:t>
            </a:r>
            <a:r>
              <a:rPr lang="en-US" dirty="0">
                <a:latin typeface="Times New Roman" panose="02020603050405020304" pitchFamily="18" charset="0"/>
              </a:rPr>
              <a:t> = 5</a:t>
            </a:r>
          </a:p>
        </p:txBody>
      </p:sp>
      <p:sp>
        <p:nvSpPr>
          <p:cNvPr id="4" name="Footer Placeholder 3">
            <a:extLst>
              <a:ext uri="{FF2B5EF4-FFF2-40B4-BE49-F238E27FC236}">
                <a16:creationId xmlns:a16="http://schemas.microsoft.com/office/drawing/2014/main" id="{5B636F00-541D-4897-8F27-97BCCA2D5477}"/>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638DAC11-D72C-4148-AE0B-AACC84B31C35}"/>
              </a:ext>
            </a:extLst>
          </p:cNvPr>
          <p:cNvSpPr>
            <a:spLocks noGrp="1"/>
          </p:cNvSpPr>
          <p:nvPr>
            <p:ph type="sldNum" sz="quarter" idx="12"/>
          </p:nvPr>
        </p:nvSpPr>
        <p:spPr/>
        <p:txBody>
          <a:bodyPr/>
          <a:lstStyle/>
          <a:p>
            <a:fld id="{42EF6DC8-DA9C-4533-8A40-BB00A2545AF8}" type="slidenum">
              <a:rPr lang="en-CA" smtClean="0"/>
              <a:pPr/>
              <a:t>24</a:t>
            </a:fld>
            <a:endParaRPr lang="en-CA"/>
          </a:p>
        </p:txBody>
      </p:sp>
      <p:graphicFrame>
        <p:nvGraphicFramePr>
          <p:cNvPr id="6" name="Object 5">
            <a:extLst>
              <a:ext uri="{FF2B5EF4-FFF2-40B4-BE49-F238E27FC236}">
                <a16:creationId xmlns:a16="http://schemas.microsoft.com/office/drawing/2014/main" id="{CA657867-FECE-429B-BEF6-96D9A2A51950}"/>
              </a:ext>
            </a:extLst>
          </p:cNvPr>
          <p:cNvGraphicFramePr>
            <a:graphicFrameLocks noChangeAspect="1"/>
          </p:cNvGraphicFramePr>
          <p:nvPr>
            <p:extLst>
              <p:ext uri="{D42A27DB-BD31-4B8C-83A1-F6EECF244321}">
                <p14:modId xmlns:p14="http://schemas.microsoft.com/office/powerpoint/2010/main" val="3325447854"/>
              </p:ext>
            </p:extLst>
          </p:nvPr>
        </p:nvGraphicFramePr>
        <p:xfrm>
          <a:off x="2600325" y="1435100"/>
          <a:ext cx="1420813" cy="828675"/>
        </p:xfrm>
        <a:graphic>
          <a:graphicData uri="http://schemas.openxmlformats.org/presentationml/2006/ole">
            <mc:AlternateContent xmlns:mc="http://schemas.openxmlformats.org/markup-compatibility/2006">
              <mc:Choice xmlns:v="urn:schemas-microsoft-com:vml" Requires="v">
                <p:oleObj spid="_x0000_s590910" name="Equation" r:id="rId6" imgW="672840" imgH="393480" progId="Equation.DSMT4">
                  <p:embed/>
                </p:oleObj>
              </mc:Choice>
              <mc:Fallback>
                <p:oleObj name="Equation" r:id="rId6" imgW="672840" imgH="393480" progId="Equation.DSMT4">
                  <p:embed/>
                  <p:pic>
                    <p:nvPicPr>
                      <p:cNvPr id="6" name="Object 5">
                        <a:extLst>
                          <a:ext uri="{FF2B5EF4-FFF2-40B4-BE49-F238E27FC236}">
                            <a16:creationId xmlns:a16="http://schemas.microsoft.com/office/drawing/2014/main" id="{CA657867-FECE-429B-BEF6-96D9A2A51950}"/>
                          </a:ext>
                        </a:extLst>
                      </p:cNvPr>
                      <p:cNvPicPr/>
                      <p:nvPr/>
                    </p:nvPicPr>
                    <p:blipFill>
                      <a:blip r:embed="rId7"/>
                      <a:stretch>
                        <a:fillRect/>
                      </a:stretch>
                    </p:blipFill>
                    <p:spPr>
                      <a:xfrm>
                        <a:off x="2600325" y="1435100"/>
                        <a:ext cx="1420813" cy="8286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2AAE931-DB85-477B-9BB6-77A8A4786D18}"/>
              </a:ext>
            </a:extLst>
          </p:cNvPr>
          <p:cNvGraphicFramePr>
            <a:graphicFrameLocks noChangeAspect="1"/>
          </p:cNvGraphicFramePr>
          <p:nvPr>
            <p:extLst>
              <p:ext uri="{D42A27DB-BD31-4B8C-83A1-F6EECF244321}">
                <p14:modId xmlns:p14="http://schemas.microsoft.com/office/powerpoint/2010/main" val="125517689"/>
              </p:ext>
            </p:extLst>
          </p:nvPr>
        </p:nvGraphicFramePr>
        <p:xfrm>
          <a:off x="1930400" y="2219325"/>
          <a:ext cx="2759075" cy="828675"/>
        </p:xfrm>
        <a:graphic>
          <a:graphicData uri="http://schemas.openxmlformats.org/presentationml/2006/ole">
            <mc:AlternateContent xmlns:mc="http://schemas.openxmlformats.org/markup-compatibility/2006">
              <mc:Choice xmlns:v="urn:schemas-microsoft-com:vml" Requires="v">
                <p:oleObj spid="_x0000_s590911" name="Equation" r:id="rId8" imgW="1307880" imgH="393480" progId="Equation.DSMT4">
                  <p:embed/>
                </p:oleObj>
              </mc:Choice>
              <mc:Fallback>
                <p:oleObj name="Equation" r:id="rId8" imgW="1307880" imgH="393480" progId="Equation.DSMT4">
                  <p:embed/>
                  <p:pic>
                    <p:nvPicPr>
                      <p:cNvPr id="7" name="Object 6">
                        <a:extLst>
                          <a:ext uri="{FF2B5EF4-FFF2-40B4-BE49-F238E27FC236}">
                            <a16:creationId xmlns:a16="http://schemas.microsoft.com/office/drawing/2014/main" id="{92AAE931-DB85-477B-9BB6-77A8A4786D18}"/>
                          </a:ext>
                        </a:extLst>
                      </p:cNvPr>
                      <p:cNvPicPr/>
                      <p:nvPr/>
                    </p:nvPicPr>
                    <p:blipFill>
                      <a:blip r:embed="rId9"/>
                      <a:stretch>
                        <a:fillRect/>
                      </a:stretch>
                    </p:blipFill>
                    <p:spPr>
                      <a:xfrm>
                        <a:off x="1930400" y="2219325"/>
                        <a:ext cx="2759075" cy="8286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2D71F728-B001-4514-B695-4D283302C84F}"/>
              </a:ext>
            </a:extLst>
          </p:cNvPr>
          <p:cNvGraphicFramePr>
            <a:graphicFrameLocks noChangeAspect="1"/>
          </p:cNvGraphicFramePr>
          <p:nvPr>
            <p:extLst>
              <p:ext uri="{D42A27DB-BD31-4B8C-83A1-F6EECF244321}">
                <p14:modId xmlns:p14="http://schemas.microsoft.com/office/powerpoint/2010/main" val="3524624916"/>
              </p:ext>
            </p:extLst>
          </p:nvPr>
        </p:nvGraphicFramePr>
        <p:xfrm>
          <a:off x="2335213" y="3121025"/>
          <a:ext cx="4475162" cy="454025"/>
        </p:xfrm>
        <a:graphic>
          <a:graphicData uri="http://schemas.openxmlformats.org/presentationml/2006/ole">
            <mc:AlternateContent xmlns:mc="http://schemas.openxmlformats.org/markup-compatibility/2006">
              <mc:Choice xmlns:v="urn:schemas-microsoft-com:vml" Requires="v">
                <p:oleObj spid="_x0000_s590912" name="Equation" r:id="rId10" imgW="2120760" imgH="215640" progId="Equation.DSMT4">
                  <p:embed/>
                </p:oleObj>
              </mc:Choice>
              <mc:Fallback>
                <p:oleObj name="Equation" r:id="rId10" imgW="2120760" imgH="215640" progId="Equation.DSMT4">
                  <p:embed/>
                  <p:pic>
                    <p:nvPicPr>
                      <p:cNvPr id="8" name="Object 7">
                        <a:extLst>
                          <a:ext uri="{FF2B5EF4-FFF2-40B4-BE49-F238E27FC236}">
                            <a16:creationId xmlns:a16="http://schemas.microsoft.com/office/drawing/2014/main" id="{2D71F728-B001-4514-B695-4D283302C84F}"/>
                          </a:ext>
                        </a:extLst>
                      </p:cNvPr>
                      <p:cNvPicPr/>
                      <p:nvPr/>
                    </p:nvPicPr>
                    <p:blipFill>
                      <a:blip r:embed="rId11"/>
                      <a:stretch>
                        <a:fillRect/>
                      </a:stretch>
                    </p:blipFill>
                    <p:spPr>
                      <a:xfrm>
                        <a:off x="2335213" y="3121025"/>
                        <a:ext cx="4475162" cy="4540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80477EA-12C2-4EEE-AD6C-2B6104DB0EFD}"/>
              </a:ext>
            </a:extLst>
          </p:cNvPr>
          <p:cNvGraphicFramePr>
            <a:graphicFrameLocks noChangeAspect="1"/>
          </p:cNvGraphicFramePr>
          <p:nvPr>
            <p:extLst>
              <p:ext uri="{D42A27DB-BD31-4B8C-83A1-F6EECF244321}">
                <p14:modId xmlns:p14="http://schemas.microsoft.com/office/powerpoint/2010/main" val="3619313547"/>
              </p:ext>
            </p:extLst>
          </p:nvPr>
        </p:nvGraphicFramePr>
        <p:xfrm>
          <a:off x="3783887" y="3597275"/>
          <a:ext cx="1874837" cy="374650"/>
        </p:xfrm>
        <a:graphic>
          <a:graphicData uri="http://schemas.openxmlformats.org/presentationml/2006/ole">
            <mc:AlternateContent xmlns:mc="http://schemas.openxmlformats.org/markup-compatibility/2006">
              <mc:Choice xmlns:v="urn:schemas-microsoft-com:vml" Requires="v">
                <p:oleObj spid="_x0000_s590913" name="Equation" r:id="rId12" imgW="888840" imgH="177480" progId="Equation.DSMT4">
                  <p:embed/>
                </p:oleObj>
              </mc:Choice>
              <mc:Fallback>
                <p:oleObj name="Equation" r:id="rId12" imgW="888840" imgH="177480" progId="Equation.DSMT4">
                  <p:embed/>
                  <p:pic>
                    <p:nvPicPr>
                      <p:cNvPr id="9" name="Object 8">
                        <a:extLst>
                          <a:ext uri="{FF2B5EF4-FFF2-40B4-BE49-F238E27FC236}">
                            <a16:creationId xmlns:a16="http://schemas.microsoft.com/office/drawing/2014/main" id="{080477EA-12C2-4EEE-AD6C-2B6104DB0EFD}"/>
                          </a:ext>
                        </a:extLst>
                      </p:cNvPr>
                      <p:cNvPicPr/>
                      <p:nvPr/>
                    </p:nvPicPr>
                    <p:blipFill>
                      <a:blip r:embed="rId13"/>
                      <a:stretch>
                        <a:fillRect/>
                      </a:stretch>
                    </p:blipFill>
                    <p:spPr>
                      <a:xfrm>
                        <a:off x="3783887" y="3597275"/>
                        <a:ext cx="1874837" cy="3746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71FEB34-6C0D-43DA-9893-97B246ED7D12}"/>
              </a:ext>
            </a:extLst>
          </p:cNvPr>
          <p:cNvGraphicFramePr>
            <a:graphicFrameLocks noChangeAspect="1"/>
          </p:cNvGraphicFramePr>
          <p:nvPr>
            <p:extLst>
              <p:ext uri="{D42A27DB-BD31-4B8C-83A1-F6EECF244321}">
                <p14:modId xmlns:p14="http://schemas.microsoft.com/office/powerpoint/2010/main" val="3833085529"/>
              </p:ext>
            </p:extLst>
          </p:nvPr>
        </p:nvGraphicFramePr>
        <p:xfrm>
          <a:off x="3801844" y="3994150"/>
          <a:ext cx="1500188" cy="374650"/>
        </p:xfrm>
        <a:graphic>
          <a:graphicData uri="http://schemas.openxmlformats.org/presentationml/2006/ole">
            <mc:AlternateContent xmlns:mc="http://schemas.openxmlformats.org/markup-compatibility/2006">
              <mc:Choice xmlns:v="urn:schemas-microsoft-com:vml" Requires="v">
                <p:oleObj spid="_x0000_s590914" name="Equation" r:id="rId14" imgW="711000" imgH="177480" progId="Equation.DSMT4">
                  <p:embed/>
                </p:oleObj>
              </mc:Choice>
              <mc:Fallback>
                <p:oleObj name="Equation" r:id="rId14" imgW="711000" imgH="177480" progId="Equation.DSMT4">
                  <p:embed/>
                  <p:pic>
                    <p:nvPicPr>
                      <p:cNvPr id="10" name="Object 9">
                        <a:extLst>
                          <a:ext uri="{FF2B5EF4-FFF2-40B4-BE49-F238E27FC236}">
                            <a16:creationId xmlns:a16="http://schemas.microsoft.com/office/drawing/2014/main" id="{171FEB34-6C0D-43DA-9893-97B246ED7D12}"/>
                          </a:ext>
                        </a:extLst>
                      </p:cNvPr>
                      <p:cNvPicPr/>
                      <p:nvPr/>
                    </p:nvPicPr>
                    <p:blipFill>
                      <a:blip r:embed="rId15"/>
                      <a:stretch>
                        <a:fillRect/>
                      </a:stretch>
                    </p:blipFill>
                    <p:spPr>
                      <a:xfrm>
                        <a:off x="3801844" y="3994150"/>
                        <a:ext cx="1500188" cy="374650"/>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5BD18929-223E-4EDC-9C52-E7CE4D5603BF}"/>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49518601"/>
      </p:ext>
    </p:extLst>
  </p:cSld>
  <p:clrMapOvr>
    <a:masterClrMapping/>
  </p:clrMapOvr>
  <mc:AlternateContent xmlns:mc="http://schemas.openxmlformats.org/markup-compatibility/2006" xmlns:p14="http://schemas.microsoft.com/office/powerpoint/2010/main">
    <mc:Choice Requires="p14">
      <p:transition spd="slow" p14:dur="2000" advTm="51469"/>
    </mc:Choice>
    <mc:Fallback xmlns="">
      <p:transition spd="slow" advTm="51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588-824B-4D7D-ABE9-D5F13CD4D913}"/>
              </a:ext>
            </a:extLst>
          </p:cNvPr>
          <p:cNvSpPr>
            <a:spLocks noGrp="1"/>
          </p:cNvSpPr>
          <p:nvPr>
            <p:ph type="title"/>
          </p:nvPr>
        </p:nvSpPr>
        <p:spPr/>
        <p:txBody>
          <a:bodyPr/>
          <a:lstStyle/>
          <a:p>
            <a:r>
              <a:rPr lang="en-US" dirty="0"/>
              <a:t>Finding eigenvalues</a:t>
            </a:r>
          </a:p>
        </p:txBody>
      </p:sp>
      <p:sp>
        <p:nvSpPr>
          <p:cNvPr id="3" name="Content Placeholder 2">
            <a:extLst>
              <a:ext uri="{FF2B5EF4-FFF2-40B4-BE49-F238E27FC236}">
                <a16:creationId xmlns:a16="http://schemas.microsoft.com/office/drawing/2014/main" id="{C97F0E60-6C76-45FC-9707-B9176EA48B80}"/>
              </a:ext>
            </a:extLst>
          </p:cNvPr>
          <p:cNvSpPr>
            <a:spLocks noGrp="1"/>
          </p:cNvSpPr>
          <p:nvPr>
            <p:ph idx="1"/>
          </p:nvPr>
        </p:nvSpPr>
        <p:spPr>
          <a:xfrm>
            <a:off x="457200" y="1600200"/>
            <a:ext cx="8530046" cy="4525963"/>
          </a:xfrm>
        </p:spPr>
        <p:txBody>
          <a:bodyPr>
            <a:noAutofit/>
          </a:bodyPr>
          <a:lstStyle/>
          <a:p>
            <a:r>
              <a:rPr lang="en-US" dirty="0"/>
              <a:t>Let’s do this:</a:t>
            </a:r>
          </a:p>
          <a:p>
            <a:pPr marL="0" indent="0">
              <a:buNone/>
            </a:pPr>
            <a:endParaRPr lang="en-US" dirty="0">
              <a:latin typeface="Times New Roman" panose="02020603050405020304" pitchFamily="18" charset="0"/>
            </a:endParaRPr>
          </a:p>
          <a:p>
            <a:pPr lvl="1"/>
            <a:r>
              <a:rPr lang="en-US" dirty="0">
                <a:latin typeface="Times New Roman" panose="02020603050405020304" pitchFamily="18" charset="0"/>
              </a:rPr>
              <a:t>Thus,                                           and therefore </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Thus, two eigenvalues are </a:t>
            </a:r>
            <a:r>
              <a:rPr lang="en-US" i="1" dirty="0">
                <a:latin typeface="Symbol" panose="05050102010706020507" pitchFamily="18" charset="2"/>
              </a:rPr>
              <a:t>l</a:t>
            </a:r>
            <a:r>
              <a:rPr lang="en-US" baseline="-25000" dirty="0">
                <a:latin typeface="Symbol" panose="05050102010706020507" pitchFamily="18" charset="2"/>
              </a:rPr>
              <a:t>1</a:t>
            </a:r>
            <a:r>
              <a:rPr lang="en-US" dirty="0">
                <a:latin typeface="Times New Roman" panose="02020603050405020304" pitchFamily="18" charset="0"/>
              </a:rPr>
              <a:t> = 0 and </a:t>
            </a:r>
            <a:r>
              <a:rPr lang="en-US" i="1" dirty="0">
                <a:latin typeface="Symbol" panose="05050102010706020507" pitchFamily="18" charset="2"/>
              </a:rPr>
              <a:t>l</a:t>
            </a:r>
            <a:r>
              <a:rPr lang="en-US" baseline="-25000" dirty="0">
                <a:latin typeface="Symbol" panose="05050102010706020507" pitchFamily="18" charset="2"/>
              </a:rPr>
              <a:t>2</a:t>
            </a:r>
            <a:r>
              <a:rPr lang="en-US" dirty="0">
                <a:latin typeface="Times New Roman" panose="02020603050405020304" pitchFamily="18" charset="0"/>
              </a:rPr>
              <a:t> = 7</a:t>
            </a:r>
          </a:p>
        </p:txBody>
      </p:sp>
      <p:sp>
        <p:nvSpPr>
          <p:cNvPr id="4" name="Footer Placeholder 3">
            <a:extLst>
              <a:ext uri="{FF2B5EF4-FFF2-40B4-BE49-F238E27FC236}">
                <a16:creationId xmlns:a16="http://schemas.microsoft.com/office/drawing/2014/main" id="{5B636F00-541D-4897-8F27-97BCCA2D5477}"/>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638DAC11-D72C-4148-AE0B-AACC84B31C35}"/>
              </a:ext>
            </a:extLst>
          </p:cNvPr>
          <p:cNvSpPr>
            <a:spLocks noGrp="1"/>
          </p:cNvSpPr>
          <p:nvPr>
            <p:ph type="sldNum" sz="quarter" idx="12"/>
          </p:nvPr>
        </p:nvSpPr>
        <p:spPr/>
        <p:txBody>
          <a:bodyPr/>
          <a:lstStyle/>
          <a:p>
            <a:fld id="{42EF6DC8-DA9C-4533-8A40-BB00A2545AF8}" type="slidenum">
              <a:rPr lang="en-CA" smtClean="0"/>
              <a:pPr/>
              <a:t>25</a:t>
            </a:fld>
            <a:endParaRPr lang="en-CA"/>
          </a:p>
        </p:txBody>
      </p:sp>
      <p:graphicFrame>
        <p:nvGraphicFramePr>
          <p:cNvPr id="6" name="Object 5">
            <a:extLst>
              <a:ext uri="{FF2B5EF4-FFF2-40B4-BE49-F238E27FC236}">
                <a16:creationId xmlns:a16="http://schemas.microsoft.com/office/drawing/2014/main" id="{CA657867-FECE-429B-BEF6-96D9A2A51950}"/>
              </a:ext>
            </a:extLst>
          </p:cNvPr>
          <p:cNvGraphicFramePr>
            <a:graphicFrameLocks noChangeAspect="1"/>
          </p:cNvGraphicFramePr>
          <p:nvPr>
            <p:extLst>
              <p:ext uri="{D42A27DB-BD31-4B8C-83A1-F6EECF244321}">
                <p14:modId xmlns:p14="http://schemas.microsoft.com/office/powerpoint/2010/main" val="2043259184"/>
              </p:ext>
            </p:extLst>
          </p:nvPr>
        </p:nvGraphicFramePr>
        <p:xfrm>
          <a:off x="2439988" y="1435100"/>
          <a:ext cx="1743075" cy="828675"/>
        </p:xfrm>
        <a:graphic>
          <a:graphicData uri="http://schemas.openxmlformats.org/presentationml/2006/ole">
            <mc:AlternateContent xmlns:mc="http://schemas.openxmlformats.org/markup-compatibility/2006">
              <mc:Choice xmlns:v="urn:schemas-microsoft-com:vml" Requires="v">
                <p:oleObj spid="_x0000_s591924" name="Equation" r:id="rId3" imgW="825480" imgH="393480" progId="Equation.DSMT4">
                  <p:embed/>
                </p:oleObj>
              </mc:Choice>
              <mc:Fallback>
                <p:oleObj name="Equation" r:id="rId3" imgW="825480" imgH="393480" progId="Equation.DSMT4">
                  <p:embed/>
                  <p:pic>
                    <p:nvPicPr>
                      <p:cNvPr id="6" name="Object 5">
                        <a:extLst>
                          <a:ext uri="{FF2B5EF4-FFF2-40B4-BE49-F238E27FC236}">
                            <a16:creationId xmlns:a16="http://schemas.microsoft.com/office/drawing/2014/main" id="{CA657867-FECE-429B-BEF6-96D9A2A51950}"/>
                          </a:ext>
                        </a:extLst>
                      </p:cNvPr>
                      <p:cNvPicPr/>
                      <p:nvPr/>
                    </p:nvPicPr>
                    <p:blipFill>
                      <a:blip r:embed="rId4"/>
                      <a:stretch>
                        <a:fillRect/>
                      </a:stretch>
                    </p:blipFill>
                    <p:spPr>
                      <a:xfrm>
                        <a:off x="2439988" y="1435100"/>
                        <a:ext cx="1743075" cy="8286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2AAE931-DB85-477B-9BB6-77A8A4786D18}"/>
              </a:ext>
            </a:extLst>
          </p:cNvPr>
          <p:cNvGraphicFramePr>
            <a:graphicFrameLocks noChangeAspect="1"/>
          </p:cNvGraphicFramePr>
          <p:nvPr>
            <p:extLst>
              <p:ext uri="{D42A27DB-BD31-4B8C-83A1-F6EECF244321}">
                <p14:modId xmlns:p14="http://schemas.microsoft.com/office/powerpoint/2010/main" val="3148172042"/>
              </p:ext>
            </p:extLst>
          </p:nvPr>
        </p:nvGraphicFramePr>
        <p:xfrm>
          <a:off x="1930400" y="2219325"/>
          <a:ext cx="2759075" cy="828675"/>
        </p:xfrm>
        <a:graphic>
          <a:graphicData uri="http://schemas.openxmlformats.org/presentationml/2006/ole">
            <mc:AlternateContent xmlns:mc="http://schemas.openxmlformats.org/markup-compatibility/2006">
              <mc:Choice xmlns:v="urn:schemas-microsoft-com:vml" Requires="v">
                <p:oleObj spid="_x0000_s591925" name="Equation" r:id="rId5" imgW="1307880" imgH="393480" progId="Equation.DSMT4">
                  <p:embed/>
                </p:oleObj>
              </mc:Choice>
              <mc:Fallback>
                <p:oleObj name="Equation" r:id="rId5" imgW="1307880" imgH="393480" progId="Equation.DSMT4">
                  <p:embed/>
                  <p:pic>
                    <p:nvPicPr>
                      <p:cNvPr id="7" name="Object 6">
                        <a:extLst>
                          <a:ext uri="{FF2B5EF4-FFF2-40B4-BE49-F238E27FC236}">
                            <a16:creationId xmlns:a16="http://schemas.microsoft.com/office/drawing/2014/main" id="{92AAE931-DB85-477B-9BB6-77A8A4786D18}"/>
                          </a:ext>
                        </a:extLst>
                      </p:cNvPr>
                      <p:cNvPicPr/>
                      <p:nvPr/>
                    </p:nvPicPr>
                    <p:blipFill>
                      <a:blip r:embed="rId6"/>
                      <a:stretch>
                        <a:fillRect/>
                      </a:stretch>
                    </p:blipFill>
                    <p:spPr>
                      <a:xfrm>
                        <a:off x="1930400" y="2219325"/>
                        <a:ext cx="2759075" cy="8286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2D71F728-B001-4514-B695-4D283302C84F}"/>
              </a:ext>
            </a:extLst>
          </p:cNvPr>
          <p:cNvGraphicFramePr>
            <a:graphicFrameLocks noChangeAspect="1"/>
          </p:cNvGraphicFramePr>
          <p:nvPr>
            <p:extLst>
              <p:ext uri="{D42A27DB-BD31-4B8C-83A1-F6EECF244321}">
                <p14:modId xmlns:p14="http://schemas.microsoft.com/office/powerpoint/2010/main" val="433257044"/>
              </p:ext>
            </p:extLst>
          </p:nvPr>
        </p:nvGraphicFramePr>
        <p:xfrm>
          <a:off x="2655888" y="3121025"/>
          <a:ext cx="3833812" cy="454025"/>
        </p:xfrm>
        <a:graphic>
          <a:graphicData uri="http://schemas.openxmlformats.org/presentationml/2006/ole">
            <mc:AlternateContent xmlns:mc="http://schemas.openxmlformats.org/markup-compatibility/2006">
              <mc:Choice xmlns:v="urn:schemas-microsoft-com:vml" Requires="v">
                <p:oleObj spid="_x0000_s591926" name="Equation" r:id="rId7" imgW="1815840" imgH="215640" progId="Equation.DSMT4">
                  <p:embed/>
                </p:oleObj>
              </mc:Choice>
              <mc:Fallback>
                <p:oleObj name="Equation" r:id="rId7" imgW="1815840" imgH="215640" progId="Equation.DSMT4">
                  <p:embed/>
                  <p:pic>
                    <p:nvPicPr>
                      <p:cNvPr id="8" name="Object 7">
                        <a:extLst>
                          <a:ext uri="{FF2B5EF4-FFF2-40B4-BE49-F238E27FC236}">
                            <a16:creationId xmlns:a16="http://schemas.microsoft.com/office/drawing/2014/main" id="{2D71F728-B001-4514-B695-4D283302C84F}"/>
                          </a:ext>
                        </a:extLst>
                      </p:cNvPr>
                      <p:cNvPicPr/>
                      <p:nvPr/>
                    </p:nvPicPr>
                    <p:blipFill>
                      <a:blip r:embed="rId8"/>
                      <a:stretch>
                        <a:fillRect/>
                      </a:stretch>
                    </p:blipFill>
                    <p:spPr>
                      <a:xfrm>
                        <a:off x="2655888" y="3121025"/>
                        <a:ext cx="3833812" cy="4540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80477EA-12C2-4EEE-AD6C-2B6104DB0EFD}"/>
              </a:ext>
            </a:extLst>
          </p:cNvPr>
          <p:cNvGraphicFramePr>
            <a:graphicFrameLocks noChangeAspect="1"/>
          </p:cNvGraphicFramePr>
          <p:nvPr>
            <p:extLst>
              <p:ext uri="{D42A27DB-BD31-4B8C-83A1-F6EECF244321}">
                <p14:modId xmlns:p14="http://schemas.microsoft.com/office/powerpoint/2010/main" val="1206313126"/>
              </p:ext>
            </p:extLst>
          </p:nvPr>
        </p:nvGraphicFramePr>
        <p:xfrm>
          <a:off x="4085092" y="3597275"/>
          <a:ext cx="1874837" cy="374650"/>
        </p:xfrm>
        <a:graphic>
          <a:graphicData uri="http://schemas.openxmlformats.org/presentationml/2006/ole">
            <mc:AlternateContent xmlns:mc="http://schemas.openxmlformats.org/markup-compatibility/2006">
              <mc:Choice xmlns:v="urn:schemas-microsoft-com:vml" Requires="v">
                <p:oleObj spid="_x0000_s591927" name="Equation" r:id="rId9" imgW="888840" imgH="177480" progId="Equation.DSMT4">
                  <p:embed/>
                </p:oleObj>
              </mc:Choice>
              <mc:Fallback>
                <p:oleObj name="Equation" r:id="rId9" imgW="888840" imgH="177480" progId="Equation.DSMT4">
                  <p:embed/>
                  <p:pic>
                    <p:nvPicPr>
                      <p:cNvPr id="9" name="Object 8">
                        <a:extLst>
                          <a:ext uri="{FF2B5EF4-FFF2-40B4-BE49-F238E27FC236}">
                            <a16:creationId xmlns:a16="http://schemas.microsoft.com/office/drawing/2014/main" id="{080477EA-12C2-4EEE-AD6C-2B6104DB0EFD}"/>
                          </a:ext>
                        </a:extLst>
                      </p:cNvPr>
                      <p:cNvPicPr/>
                      <p:nvPr/>
                    </p:nvPicPr>
                    <p:blipFill>
                      <a:blip r:embed="rId10"/>
                      <a:stretch>
                        <a:fillRect/>
                      </a:stretch>
                    </p:blipFill>
                    <p:spPr>
                      <a:xfrm>
                        <a:off x="4085092" y="3597275"/>
                        <a:ext cx="1874837" cy="3746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71FEB34-6C0D-43DA-9893-97B246ED7D12}"/>
              </a:ext>
            </a:extLst>
          </p:cNvPr>
          <p:cNvGraphicFramePr>
            <a:graphicFrameLocks noChangeAspect="1"/>
          </p:cNvGraphicFramePr>
          <p:nvPr>
            <p:extLst>
              <p:ext uri="{D42A27DB-BD31-4B8C-83A1-F6EECF244321}">
                <p14:modId xmlns:p14="http://schemas.microsoft.com/office/powerpoint/2010/main" val="4134133888"/>
              </p:ext>
            </p:extLst>
          </p:nvPr>
        </p:nvGraphicFramePr>
        <p:xfrm>
          <a:off x="4071938" y="3948113"/>
          <a:ext cx="1152525" cy="374650"/>
        </p:xfrm>
        <a:graphic>
          <a:graphicData uri="http://schemas.openxmlformats.org/presentationml/2006/ole">
            <mc:AlternateContent xmlns:mc="http://schemas.openxmlformats.org/markup-compatibility/2006">
              <mc:Choice xmlns:v="urn:schemas-microsoft-com:vml" Requires="v">
                <p:oleObj spid="_x0000_s591928" name="Equation" r:id="rId11" imgW="545760" imgH="177480" progId="Equation.DSMT4">
                  <p:embed/>
                </p:oleObj>
              </mc:Choice>
              <mc:Fallback>
                <p:oleObj name="Equation" r:id="rId11" imgW="545760" imgH="177480" progId="Equation.DSMT4">
                  <p:embed/>
                  <p:pic>
                    <p:nvPicPr>
                      <p:cNvPr id="10" name="Object 9">
                        <a:extLst>
                          <a:ext uri="{FF2B5EF4-FFF2-40B4-BE49-F238E27FC236}">
                            <a16:creationId xmlns:a16="http://schemas.microsoft.com/office/drawing/2014/main" id="{171FEB34-6C0D-43DA-9893-97B246ED7D12}"/>
                          </a:ext>
                        </a:extLst>
                      </p:cNvPr>
                      <p:cNvPicPr/>
                      <p:nvPr/>
                    </p:nvPicPr>
                    <p:blipFill>
                      <a:blip r:embed="rId12"/>
                      <a:stretch>
                        <a:fillRect/>
                      </a:stretch>
                    </p:blipFill>
                    <p:spPr>
                      <a:xfrm>
                        <a:off x="4071938" y="3948113"/>
                        <a:ext cx="1152525" cy="374650"/>
                      </a:xfrm>
                      <a:prstGeom prst="rect">
                        <a:avLst/>
                      </a:prstGeom>
                    </p:spPr>
                  </p:pic>
                </p:oleObj>
              </mc:Fallback>
            </mc:AlternateContent>
          </a:graphicData>
        </a:graphic>
      </p:graphicFrame>
    </p:spTree>
    <p:extLst>
      <p:ext uri="{BB962C8B-B14F-4D97-AF65-F5344CB8AC3E}">
        <p14:creationId xmlns:p14="http://schemas.microsoft.com/office/powerpoint/2010/main" val="236476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588-824B-4D7D-ABE9-D5F13CD4D913}"/>
              </a:ext>
            </a:extLst>
          </p:cNvPr>
          <p:cNvSpPr>
            <a:spLocks noGrp="1"/>
          </p:cNvSpPr>
          <p:nvPr>
            <p:ph type="title"/>
          </p:nvPr>
        </p:nvSpPr>
        <p:spPr/>
        <p:txBody>
          <a:bodyPr/>
          <a:lstStyle/>
          <a:p>
            <a:r>
              <a:rPr lang="en-US" dirty="0"/>
              <a:t>Finding eigenvalues</a:t>
            </a:r>
          </a:p>
        </p:txBody>
      </p:sp>
      <p:sp>
        <p:nvSpPr>
          <p:cNvPr id="3" name="Content Placeholder 2">
            <a:extLst>
              <a:ext uri="{FF2B5EF4-FFF2-40B4-BE49-F238E27FC236}">
                <a16:creationId xmlns:a16="http://schemas.microsoft.com/office/drawing/2014/main" id="{C97F0E60-6C76-45FC-9707-B9176EA48B80}"/>
              </a:ext>
            </a:extLst>
          </p:cNvPr>
          <p:cNvSpPr>
            <a:spLocks noGrp="1"/>
          </p:cNvSpPr>
          <p:nvPr>
            <p:ph idx="1"/>
          </p:nvPr>
        </p:nvSpPr>
        <p:spPr>
          <a:xfrm>
            <a:off x="457200" y="1600200"/>
            <a:ext cx="8530046" cy="4525963"/>
          </a:xfrm>
        </p:spPr>
        <p:txBody>
          <a:bodyPr>
            <a:noAutofit/>
          </a:bodyPr>
          <a:lstStyle/>
          <a:p>
            <a:r>
              <a:rPr lang="en-US" dirty="0"/>
              <a:t>Let’s do this:</a:t>
            </a:r>
          </a:p>
          <a:p>
            <a:pPr marL="0" indent="0">
              <a:buNone/>
            </a:pPr>
            <a:endParaRPr lang="en-US" dirty="0">
              <a:latin typeface="Times New Roman" panose="02020603050405020304" pitchFamily="18" charset="0"/>
            </a:endParaRPr>
          </a:p>
          <a:p>
            <a:pPr lvl="1"/>
            <a:r>
              <a:rPr lang="en-US" dirty="0">
                <a:latin typeface="Times New Roman" panose="02020603050405020304" pitchFamily="18" charset="0"/>
              </a:rPr>
              <a:t>Thus,                                           </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Thus, two roots are</a:t>
            </a:r>
          </a:p>
        </p:txBody>
      </p:sp>
      <p:sp>
        <p:nvSpPr>
          <p:cNvPr id="4" name="Footer Placeholder 3">
            <a:extLst>
              <a:ext uri="{FF2B5EF4-FFF2-40B4-BE49-F238E27FC236}">
                <a16:creationId xmlns:a16="http://schemas.microsoft.com/office/drawing/2014/main" id="{5B636F00-541D-4897-8F27-97BCCA2D5477}"/>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638DAC11-D72C-4148-AE0B-AACC84B31C35}"/>
              </a:ext>
            </a:extLst>
          </p:cNvPr>
          <p:cNvSpPr>
            <a:spLocks noGrp="1"/>
          </p:cNvSpPr>
          <p:nvPr>
            <p:ph type="sldNum" sz="quarter" idx="12"/>
          </p:nvPr>
        </p:nvSpPr>
        <p:spPr/>
        <p:txBody>
          <a:bodyPr/>
          <a:lstStyle/>
          <a:p>
            <a:fld id="{42EF6DC8-DA9C-4533-8A40-BB00A2545AF8}" type="slidenum">
              <a:rPr lang="en-CA" smtClean="0"/>
              <a:pPr/>
              <a:t>26</a:t>
            </a:fld>
            <a:endParaRPr lang="en-CA"/>
          </a:p>
        </p:txBody>
      </p:sp>
      <p:graphicFrame>
        <p:nvGraphicFramePr>
          <p:cNvPr id="6" name="Object 5">
            <a:extLst>
              <a:ext uri="{FF2B5EF4-FFF2-40B4-BE49-F238E27FC236}">
                <a16:creationId xmlns:a16="http://schemas.microsoft.com/office/drawing/2014/main" id="{CA657867-FECE-429B-BEF6-96D9A2A51950}"/>
              </a:ext>
            </a:extLst>
          </p:cNvPr>
          <p:cNvGraphicFramePr>
            <a:graphicFrameLocks noChangeAspect="1"/>
          </p:cNvGraphicFramePr>
          <p:nvPr>
            <p:extLst>
              <p:ext uri="{D42A27DB-BD31-4B8C-83A1-F6EECF244321}">
                <p14:modId xmlns:p14="http://schemas.microsoft.com/office/powerpoint/2010/main" val="2852509288"/>
              </p:ext>
            </p:extLst>
          </p:nvPr>
        </p:nvGraphicFramePr>
        <p:xfrm>
          <a:off x="2439988" y="1435100"/>
          <a:ext cx="1743075" cy="828675"/>
        </p:xfrm>
        <a:graphic>
          <a:graphicData uri="http://schemas.openxmlformats.org/presentationml/2006/ole">
            <mc:AlternateContent xmlns:mc="http://schemas.openxmlformats.org/markup-compatibility/2006">
              <mc:Choice xmlns:v="urn:schemas-microsoft-com:vml" Requires="v">
                <p:oleObj spid="_x0000_s592961" name="Equation" r:id="rId6" imgW="825480" imgH="393480" progId="Equation.DSMT4">
                  <p:embed/>
                </p:oleObj>
              </mc:Choice>
              <mc:Fallback>
                <p:oleObj name="Equation" r:id="rId6" imgW="825480" imgH="393480" progId="Equation.DSMT4">
                  <p:embed/>
                  <p:pic>
                    <p:nvPicPr>
                      <p:cNvPr id="6" name="Object 5">
                        <a:extLst>
                          <a:ext uri="{FF2B5EF4-FFF2-40B4-BE49-F238E27FC236}">
                            <a16:creationId xmlns:a16="http://schemas.microsoft.com/office/drawing/2014/main" id="{CA657867-FECE-429B-BEF6-96D9A2A51950}"/>
                          </a:ext>
                        </a:extLst>
                      </p:cNvPr>
                      <p:cNvPicPr/>
                      <p:nvPr/>
                    </p:nvPicPr>
                    <p:blipFill>
                      <a:blip r:embed="rId7"/>
                      <a:stretch>
                        <a:fillRect/>
                      </a:stretch>
                    </p:blipFill>
                    <p:spPr>
                      <a:xfrm>
                        <a:off x="2439988" y="1435100"/>
                        <a:ext cx="1743075" cy="8286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2AAE931-DB85-477B-9BB6-77A8A4786D18}"/>
              </a:ext>
            </a:extLst>
          </p:cNvPr>
          <p:cNvGraphicFramePr>
            <a:graphicFrameLocks noChangeAspect="1"/>
          </p:cNvGraphicFramePr>
          <p:nvPr>
            <p:extLst>
              <p:ext uri="{D42A27DB-BD31-4B8C-83A1-F6EECF244321}">
                <p14:modId xmlns:p14="http://schemas.microsoft.com/office/powerpoint/2010/main" val="4289813196"/>
              </p:ext>
            </p:extLst>
          </p:nvPr>
        </p:nvGraphicFramePr>
        <p:xfrm>
          <a:off x="1930400" y="2219325"/>
          <a:ext cx="2759075" cy="828675"/>
        </p:xfrm>
        <a:graphic>
          <a:graphicData uri="http://schemas.openxmlformats.org/presentationml/2006/ole">
            <mc:AlternateContent xmlns:mc="http://schemas.openxmlformats.org/markup-compatibility/2006">
              <mc:Choice xmlns:v="urn:schemas-microsoft-com:vml" Requires="v">
                <p:oleObj spid="_x0000_s592962" name="Equation" r:id="rId8" imgW="1307880" imgH="393480" progId="Equation.DSMT4">
                  <p:embed/>
                </p:oleObj>
              </mc:Choice>
              <mc:Fallback>
                <p:oleObj name="Equation" r:id="rId8" imgW="1307880" imgH="393480" progId="Equation.DSMT4">
                  <p:embed/>
                  <p:pic>
                    <p:nvPicPr>
                      <p:cNvPr id="7" name="Object 6">
                        <a:extLst>
                          <a:ext uri="{FF2B5EF4-FFF2-40B4-BE49-F238E27FC236}">
                            <a16:creationId xmlns:a16="http://schemas.microsoft.com/office/drawing/2014/main" id="{92AAE931-DB85-477B-9BB6-77A8A4786D18}"/>
                          </a:ext>
                        </a:extLst>
                      </p:cNvPr>
                      <p:cNvPicPr/>
                      <p:nvPr/>
                    </p:nvPicPr>
                    <p:blipFill>
                      <a:blip r:embed="rId9"/>
                      <a:stretch>
                        <a:fillRect/>
                      </a:stretch>
                    </p:blipFill>
                    <p:spPr>
                      <a:xfrm>
                        <a:off x="1930400" y="2219325"/>
                        <a:ext cx="2759075" cy="8286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2D71F728-B001-4514-B695-4D283302C84F}"/>
              </a:ext>
            </a:extLst>
          </p:cNvPr>
          <p:cNvGraphicFramePr>
            <a:graphicFrameLocks noChangeAspect="1"/>
          </p:cNvGraphicFramePr>
          <p:nvPr>
            <p:extLst>
              <p:ext uri="{D42A27DB-BD31-4B8C-83A1-F6EECF244321}">
                <p14:modId xmlns:p14="http://schemas.microsoft.com/office/powerpoint/2010/main" val="218065005"/>
              </p:ext>
            </p:extLst>
          </p:nvPr>
        </p:nvGraphicFramePr>
        <p:xfrm>
          <a:off x="2454275" y="3121025"/>
          <a:ext cx="4237038" cy="454025"/>
        </p:xfrm>
        <a:graphic>
          <a:graphicData uri="http://schemas.openxmlformats.org/presentationml/2006/ole">
            <mc:AlternateContent xmlns:mc="http://schemas.openxmlformats.org/markup-compatibility/2006">
              <mc:Choice xmlns:v="urn:schemas-microsoft-com:vml" Requires="v">
                <p:oleObj spid="_x0000_s592963" name="Equation" r:id="rId10" imgW="2006280" imgH="215640" progId="Equation.DSMT4">
                  <p:embed/>
                </p:oleObj>
              </mc:Choice>
              <mc:Fallback>
                <p:oleObj name="Equation" r:id="rId10" imgW="2006280" imgH="215640" progId="Equation.DSMT4">
                  <p:embed/>
                  <p:pic>
                    <p:nvPicPr>
                      <p:cNvPr id="8" name="Object 7">
                        <a:extLst>
                          <a:ext uri="{FF2B5EF4-FFF2-40B4-BE49-F238E27FC236}">
                            <a16:creationId xmlns:a16="http://schemas.microsoft.com/office/drawing/2014/main" id="{2D71F728-B001-4514-B695-4D283302C84F}"/>
                          </a:ext>
                        </a:extLst>
                      </p:cNvPr>
                      <p:cNvPicPr/>
                      <p:nvPr/>
                    </p:nvPicPr>
                    <p:blipFill>
                      <a:blip r:embed="rId11"/>
                      <a:stretch>
                        <a:fillRect/>
                      </a:stretch>
                    </p:blipFill>
                    <p:spPr>
                      <a:xfrm>
                        <a:off x="2454275" y="3121025"/>
                        <a:ext cx="4237038" cy="4540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80477EA-12C2-4EEE-AD6C-2B6104DB0EFD}"/>
              </a:ext>
            </a:extLst>
          </p:cNvPr>
          <p:cNvGraphicFramePr>
            <a:graphicFrameLocks noChangeAspect="1"/>
          </p:cNvGraphicFramePr>
          <p:nvPr>
            <p:extLst>
              <p:ext uri="{D42A27DB-BD31-4B8C-83A1-F6EECF244321}">
                <p14:modId xmlns:p14="http://schemas.microsoft.com/office/powerpoint/2010/main" val="390779801"/>
              </p:ext>
            </p:extLst>
          </p:nvPr>
        </p:nvGraphicFramePr>
        <p:xfrm>
          <a:off x="3885036" y="3579640"/>
          <a:ext cx="1874837" cy="374650"/>
        </p:xfrm>
        <a:graphic>
          <a:graphicData uri="http://schemas.openxmlformats.org/presentationml/2006/ole">
            <mc:AlternateContent xmlns:mc="http://schemas.openxmlformats.org/markup-compatibility/2006">
              <mc:Choice xmlns:v="urn:schemas-microsoft-com:vml" Requires="v">
                <p:oleObj spid="_x0000_s592964" name="Equation" r:id="rId12" imgW="888840" imgH="177480" progId="Equation.DSMT4">
                  <p:embed/>
                </p:oleObj>
              </mc:Choice>
              <mc:Fallback>
                <p:oleObj name="Equation" r:id="rId12" imgW="888840" imgH="177480" progId="Equation.DSMT4">
                  <p:embed/>
                  <p:pic>
                    <p:nvPicPr>
                      <p:cNvPr id="9" name="Object 8">
                        <a:extLst>
                          <a:ext uri="{FF2B5EF4-FFF2-40B4-BE49-F238E27FC236}">
                            <a16:creationId xmlns:a16="http://schemas.microsoft.com/office/drawing/2014/main" id="{080477EA-12C2-4EEE-AD6C-2B6104DB0EFD}"/>
                          </a:ext>
                        </a:extLst>
                      </p:cNvPr>
                      <p:cNvPicPr/>
                      <p:nvPr/>
                    </p:nvPicPr>
                    <p:blipFill>
                      <a:blip r:embed="rId13"/>
                      <a:stretch>
                        <a:fillRect/>
                      </a:stretch>
                    </p:blipFill>
                    <p:spPr>
                      <a:xfrm>
                        <a:off x="3885036" y="3579640"/>
                        <a:ext cx="1874837" cy="3746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71FEB34-6C0D-43DA-9893-97B246ED7D12}"/>
              </a:ext>
            </a:extLst>
          </p:cNvPr>
          <p:cNvGraphicFramePr>
            <a:graphicFrameLocks noChangeAspect="1"/>
          </p:cNvGraphicFramePr>
          <p:nvPr>
            <p:extLst>
              <p:ext uri="{D42A27DB-BD31-4B8C-83A1-F6EECF244321}">
                <p14:modId xmlns:p14="http://schemas.microsoft.com/office/powerpoint/2010/main" val="3704809683"/>
              </p:ext>
            </p:extLst>
          </p:nvPr>
        </p:nvGraphicFramePr>
        <p:xfrm>
          <a:off x="3885036" y="4025106"/>
          <a:ext cx="1608138" cy="374650"/>
        </p:xfrm>
        <a:graphic>
          <a:graphicData uri="http://schemas.openxmlformats.org/presentationml/2006/ole">
            <mc:AlternateContent xmlns:mc="http://schemas.openxmlformats.org/markup-compatibility/2006">
              <mc:Choice xmlns:v="urn:schemas-microsoft-com:vml" Requires="v">
                <p:oleObj spid="_x0000_s592965" name="Equation" r:id="rId14" imgW="761760" imgH="177480" progId="Equation.DSMT4">
                  <p:embed/>
                </p:oleObj>
              </mc:Choice>
              <mc:Fallback>
                <p:oleObj name="Equation" r:id="rId14" imgW="761760" imgH="177480" progId="Equation.DSMT4">
                  <p:embed/>
                  <p:pic>
                    <p:nvPicPr>
                      <p:cNvPr id="10" name="Object 9">
                        <a:extLst>
                          <a:ext uri="{FF2B5EF4-FFF2-40B4-BE49-F238E27FC236}">
                            <a16:creationId xmlns:a16="http://schemas.microsoft.com/office/drawing/2014/main" id="{171FEB34-6C0D-43DA-9893-97B246ED7D12}"/>
                          </a:ext>
                        </a:extLst>
                      </p:cNvPr>
                      <p:cNvPicPr/>
                      <p:nvPr/>
                    </p:nvPicPr>
                    <p:blipFill>
                      <a:blip r:embed="rId15"/>
                      <a:stretch>
                        <a:fillRect/>
                      </a:stretch>
                    </p:blipFill>
                    <p:spPr>
                      <a:xfrm>
                        <a:off x="3885036" y="4025106"/>
                        <a:ext cx="1608138" cy="3746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09BF30D8-4E89-4115-9EFE-2F67F7233CA1}"/>
              </a:ext>
            </a:extLst>
          </p:cNvPr>
          <p:cNvGraphicFramePr>
            <a:graphicFrameLocks noChangeAspect="1"/>
          </p:cNvGraphicFramePr>
          <p:nvPr>
            <p:extLst>
              <p:ext uri="{D42A27DB-BD31-4B8C-83A1-F6EECF244321}">
                <p14:modId xmlns:p14="http://schemas.microsoft.com/office/powerpoint/2010/main" val="3607396019"/>
              </p:ext>
            </p:extLst>
          </p:nvPr>
        </p:nvGraphicFramePr>
        <p:xfrm>
          <a:off x="3471863" y="4875213"/>
          <a:ext cx="3000375" cy="776287"/>
        </p:xfrm>
        <a:graphic>
          <a:graphicData uri="http://schemas.openxmlformats.org/presentationml/2006/ole">
            <mc:AlternateContent xmlns:mc="http://schemas.openxmlformats.org/markup-compatibility/2006">
              <mc:Choice xmlns:v="urn:schemas-microsoft-com:vml" Requires="v">
                <p:oleObj spid="_x0000_s592966" name="Equation" r:id="rId16" imgW="1422360" imgH="368280" progId="Equation.DSMT4">
                  <p:embed/>
                </p:oleObj>
              </mc:Choice>
              <mc:Fallback>
                <p:oleObj name="Equation" r:id="rId16" imgW="1422360" imgH="368280" progId="Equation.DSMT4">
                  <p:embed/>
                  <p:pic>
                    <p:nvPicPr>
                      <p:cNvPr id="9" name="Object 8">
                        <a:extLst>
                          <a:ext uri="{FF2B5EF4-FFF2-40B4-BE49-F238E27FC236}">
                            <a16:creationId xmlns:a16="http://schemas.microsoft.com/office/drawing/2014/main" id="{080477EA-12C2-4EEE-AD6C-2B6104DB0EFD}"/>
                          </a:ext>
                        </a:extLst>
                      </p:cNvPr>
                      <p:cNvPicPr/>
                      <p:nvPr/>
                    </p:nvPicPr>
                    <p:blipFill>
                      <a:blip r:embed="rId17"/>
                      <a:stretch>
                        <a:fillRect/>
                      </a:stretch>
                    </p:blipFill>
                    <p:spPr>
                      <a:xfrm>
                        <a:off x="3471863" y="4875213"/>
                        <a:ext cx="3000375" cy="776287"/>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D50D77E2-031A-48E2-AA51-7EC44AF336BC}"/>
              </a:ext>
            </a:extLst>
          </p:cNvPr>
          <p:cNvGraphicFramePr>
            <a:graphicFrameLocks noChangeAspect="1"/>
          </p:cNvGraphicFramePr>
          <p:nvPr>
            <p:extLst>
              <p:ext uri="{D42A27DB-BD31-4B8C-83A1-F6EECF244321}">
                <p14:modId xmlns:p14="http://schemas.microsoft.com/office/powerpoint/2010/main" val="275122988"/>
              </p:ext>
            </p:extLst>
          </p:nvPr>
        </p:nvGraphicFramePr>
        <p:xfrm>
          <a:off x="5137150" y="5701506"/>
          <a:ext cx="965200" cy="374650"/>
        </p:xfrm>
        <a:graphic>
          <a:graphicData uri="http://schemas.openxmlformats.org/presentationml/2006/ole">
            <mc:AlternateContent xmlns:mc="http://schemas.openxmlformats.org/markup-compatibility/2006">
              <mc:Choice xmlns:v="urn:schemas-microsoft-com:vml" Requires="v">
                <p:oleObj spid="_x0000_s592967" name="Equation" r:id="rId18" imgW="457200" imgH="177480" progId="Equation.DSMT4">
                  <p:embed/>
                </p:oleObj>
              </mc:Choice>
              <mc:Fallback>
                <p:oleObj name="Equation" r:id="rId18" imgW="457200" imgH="177480" progId="Equation.DSMT4">
                  <p:embed/>
                  <p:pic>
                    <p:nvPicPr>
                      <p:cNvPr id="11" name="Object 10">
                        <a:extLst>
                          <a:ext uri="{FF2B5EF4-FFF2-40B4-BE49-F238E27FC236}">
                            <a16:creationId xmlns:a16="http://schemas.microsoft.com/office/drawing/2014/main" id="{09BF30D8-4E89-4115-9EFE-2F67F7233CA1}"/>
                          </a:ext>
                        </a:extLst>
                      </p:cNvPr>
                      <p:cNvPicPr/>
                      <p:nvPr/>
                    </p:nvPicPr>
                    <p:blipFill>
                      <a:blip r:embed="rId19"/>
                      <a:stretch>
                        <a:fillRect/>
                      </a:stretch>
                    </p:blipFill>
                    <p:spPr>
                      <a:xfrm>
                        <a:off x="5137150" y="5701506"/>
                        <a:ext cx="965200" cy="374650"/>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82D9FEE2-3521-455F-9EE3-76EA0307515F}"/>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90615632"/>
      </p:ext>
    </p:extLst>
  </p:cSld>
  <p:clrMapOvr>
    <a:masterClrMapping/>
  </p:clrMapOvr>
  <mc:AlternateContent xmlns:mc="http://schemas.openxmlformats.org/markup-compatibility/2006" xmlns:p14="http://schemas.microsoft.com/office/powerpoint/2010/main">
    <mc:Choice Requires="p14">
      <p:transition spd="slow" p14:dur="2000" advTm="91767"/>
    </mc:Choice>
    <mc:Fallback xmlns="">
      <p:transition spd="slow" advTm="91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588-824B-4D7D-ABE9-D5F13CD4D913}"/>
              </a:ext>
            </a:extLst>
          </p:cNvPr>
          <p:cNvSpPr>
            <a:spLocks noGrp="1"/>
          </p:cNvSpPr>
          <p:nvPr>
            <p:ph type="title"/>
          </p:nvPr>
        </p:nvSpPr>
        <p:spPr/>
        <p:txBody>
          <a:bodyPr/>
          <a:lstStyle/>
          <a:p>
            <a:r>
              <a:rPr lang="en-US" dirty="0"/>
              <a:t>Finding eigenvalues</a:t>
            </a:r>
          </a:p>
        </p:txBody>
      </p:sp>
      <p:sp>
        <p:nvSpPr>
          <p:cNvPr id="3" name="Content Placeholder 2">
            <a:extLst>
              <a:ext uri="{FF2B5EF4-FFF2-40B4-BE49-F238E27FC236}">
                <a16:creationId xmlns:a16="http://schemas.microsoft.com/office/drawing/2014/main" id="{C97F0E60-6C76-45FC-9707-B9176EA48B80}"/>
              </a:ext>
            </a:extLst>
          </p:cNvPr>
          <p:cNvSpPr>
            <a:spLocks noGrp="1"/>
          </p:cNvSpPr>
          <p:nvPr>
            <p:ph idx="1"/>
          </p:nvPr>
        </p:nvSpPr>
        <p:spPr>
          <a:xfrm>
            <a:off x="457200" y="1600200"/>
            <a:ext cx="8530046" cy="4525963"/>
          </a:xfrm>
        </p:spPr>
        <p:txBody>
          <a:bodyPr>
            <a:noAutofit/>
          </a:bodyPr>
          <a:lstStyle/>
          <a:p>
            <a:r>
              <a:rPr lang="en-US" dirty="0"/>
              <a:t>Let’s do this:</a:t>
            </a:r>
          </a:p>
          <a:p>
            <a:pPr marL="0" indent="0">
              <a:buNone/>
            </a:pPr>
            <a:endParaRPr lang="en-US" dirty="0">
              <a:latin typeface="Times New Roman" panose="02020603050405020304" pitchFamily="18" charset="0"/>
            </a:endParaRPr>
          </a:p>
          <a:p>
            <a:pPr lvl="1"/>
            <a:r>
              <a:rPr lang="en-US" dirty="0">
                <a:latin typeface="Times New Roman" panose="02020603050405020304" pitchFamily="18" charset="0"/>
              </a:rPr>
              <a:t>Thus,                                           and therefore </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Thus, two roots are</a:t>
            </a:r>
          </a:p>
        </p:txBody>
      </p:sp>
      <p:sp>
        <p:nvSpPr>
          <p:cNvPr id="4" name="Footer Placeholder 3">
            <a:extLst>
              <a:ext uri="{FF2B5EF4-FFF2-40B4-BE49-F238E27FC236}">
                <a16:creationId xmlns:a16="http://schemas.microsoft.com/office/drawing/2014/main" id="{5B636F00-541D-4897-8F27-97BCCA2D5477}"/>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638DAC11-D72C-4148-AE0B-AACC84B31C35}"/>
              </a:ext>
            </a:extLst>
          </p:cNvPr>
          <p:cNvSpPr>
            <a:spLocks noGrp="1"/>
          </p:cNvSpPr>
          <p:nvPr>
            <p:ph type="sldNum" sz="quarter" idx="12"/>
          </p:nvPr>
        </p:nvSpPr>
        <p:spPr/>
        <p:txBody>
          <a:bodyPr/>
          <a:lstStyle/>
          <a:p>
            <a:fld id="{42EF6DC8-DA9C-4533-8A40-BB00A2545AF8}" type="slidenum">
              <a:rPr lang="en-CA" smtClean="0"/>
              <a:pPr/>
              <a:t>27</a:t>
            </a:fld>
            <a:endParaRPr lang="en-CA"/>
          </a:p>
        </p:txBody>
      </p:sp>
      <p:graphicFrame>
        <p:nvGraphicFramePr>
          <p:cNvPr id="6" name="Object 5">
            <a:extLst>
              <a:ext uri="{FF2B5EF4-FFF2-40B4-BE49-F238E27FC236}">
                <a16:creationId xmlns:a16="http://schemas.microsoft.com/office/drawing/2014/main" id="{CA657867-FECE-429B-BEF6-96D9A2A51950}"/>
              </a:ext>
            </a:extLst>
          </p:cNvPr>
          <p:cNvGraphicFramePr>
            <a:graphicFrameLocks noChangeAspect="1"/>
          </p:cNvGraphicFramePr>
          <p:nvPr>
            <p:extLst>
              <p:ext uri="{D42A27DB-BD31-4B8C-83A1-F6EECF244321}">
                <p14:modId xmlns:p14="http://schemas.microsoft.com/office/powerpoint/2010/main" val="3374125626"/>
              </p:ext>
            </p:extLst>
          </p:nvPr>
        </p:nvGraphicFramePr>
        <p:xfrm>
          <a:off x="2439988" y="1435100"/>
          <a:ext cx="1743075" cy="828675"/>
        </p:xfrm>
        <a:graphic>
          <a:graphicData uri="http://schemas.openxmlformats.org/presentationml/2006/ole">
            <mc:AlternateContent xmlns:mc="http://schemas.openxmlformats.org/markup-compatibility/2006">
              <mc:Choice xmlns:v="urn:schemas-microsoft-com:vml" Requires="v">
                <p:oleObj spid="_x0000_s594012" name="Equation" r:id="rId5" imgW="825480" imgH="393480" progId="Equation.DSMT4">
                  <p:embed/>
                </p:oleObj>
              </mc:Choice>
              <mc:Fallback>
                <p:oleObj name="Equation" r:id="rId5" imgW="825480" imgH="393480" progId="Equation.DSMT4">
                  <p:embed/>
                  <p:pic>
                    <p:nvPicPr>
                      <p:cNvPr id="6" name="Object 5">
                        <a:extLst>
                          <a:ext uri="{FF2B5EF4-FFF2-40B4-BE49-F238E27FC236}">
                            <a16:creationId xmlns:a16="http://schemas.microsoft.com/office/drawing/2014/main" id="{CA657867-FECE-429B-BEF6-96D9A2A51950}"/>
                          </a:ext>
                        </a:extLst>
                      </p:cNvPr>
                      <p:cNvPicPr/>
                      <p:nvPr/>
                    </p:nvPicPr>
                    <p:blipFill>
                      <a:blip r:embed="rId6"/>
                      <a:stretch>
                        <a:fillRect/>
                      </a:stretch>
                    </p:blipFill>
                    <p:spPr>
                      <a:xfrm>
                        <a:off x="2439988" y="1435100"/>
                        <a:ext cx="1743075" cy="8286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2AAE931-DB85-477B-9BB6-77A8A4786D18}"/>
              </a:ext>
            </a:extLst>
          </p:cNvPr>
          <p:cNvGraphicFramePr>
            <a:graphicFrameLocks noChangeAspect="1"/>
          </p:cNvGraphicFramePr>
          <p:nvPr>
            <p:extLst>
              <p:ext uri="{D42A27DB-BD31-4B8C-83A1-F6EECF244321}">
                <p14:modId xmlns:p14="http://schemas.microsoft.com/office/powerpoint/2010/main" val="2132621004"/>
              </p:ext>
            </p:extLst>
          </p:nvPr>
        </p:nvGraphicFramePr>
        <p:xfrm>
          <a:off x="1930400" y="2219325"/>
          <a:ext cx="2759075" cy="828675"/>
        </p:xfrm>
        <a:graphic>
          <a:graphicData uri="http://schemas.openxmlformats.org/presentationml/2006/ole">
            <mc:AlternateContent xmlns:mc="http://schemas.openxmlformats.org/markup-compatibility/2006">
              <mc:Choice xmlns:v="urn:schemas-microsoft-com:vml" Requires="v">
                <p:oleObj spid="_x0000_s594013" name="Equation" r:id="rId7" imgW="1307880" imgH="393480" progId="Equation.DSMT4">
                  <p:embed/>
                </p:oleObj>
              </mc:Choice>
              <mc:Fallback>
                <p:oleObj name="Equation" r:id="rId7" imgW="1307880" imgH="393480" progId="Equation.DSMT4">
                  <p:embed/>
                  <p:pic>
                    <p:nvPicPr>
                      <p:cNvPr id="7" name="Object 6">
                        <a:extLst>
                          <a:ext uri="{FF2B5EF4-FFF2-40B4-BE49-F238E27FC236}">
                            <a16:creationId xmlns:a16="http://schemas.microsoft.com/office/drawing/2014/main" id="{92AAE931-DB85-477B-9BB6-77A8A4786D18}"/>
                          </a:ext>
                        </a:extLst>
                      </p:cNvPr>
                      <p:cNvPicPr/>
                      <p:nvPr/>
                    </p:nvPicPr>
                    <p:blipFill>
                      <a:blip r:embed="rId8"/>
                      <a:stretch>
                        <a:fillRect/>
                      </a:stretch>
                    </p:blipFill>
                    <p:spPr>
                      <a:xfrm>
                        <a:off x="1930400" y="2219325"/>
                        <a:ext cx="2759075" cy="8286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2D71F728-B001-4514-B695-4D283302C84F}"/>
              </a:ext>
            </a:extLst>
          </p:cNvPr>
          <p:cNvGraphicFramePr>
            <a:graphicFrameLocks noChangeAspect="1"/>
          </p:cNvGraphicFramePr>
          <p:nvPr>
            <p:extLst>
              <p:ext uri="{D42A27DB-BD31-4B8C-83A1-F6EECF244321}">
                <p14:modId xmlns:p14="http://schemas.microsoft.com/office/powerpoint/2010/main" val="3995494974"/>
              </p:ext>
            </p:extLst>
          </p:nvPr>
        </p:nvGraphicFramePr>
        <p:xfrm>
          <a:off x="3070225" y="3121025"/>
          <a:ext cx="3003550" cy="454025"/>
        </p:xfrm>
        <a:graphic>
          <a:graphicData uri="http://schemas.openxmlformats.org/presentationml/2006/ole">
            <mc:AlternateContent xmlns:mc="http://schemas.openxmlformats.org/markup-compatibility/2006">
              <mc:Choice xmlns:v="urn:schemas-microsoft-com:vml" Requires="v">
                <p:oleObj spid="_x0000_s594014" name="Equation" r:id="rId9" imgW="1422360" imgH="215640" progId="Equation.DSMT4">
                  <p:embed/>
                </p:oleObj>
              </mc:Choice>
              <mc:Fallback>
                <p:oleObj name="Equation" r:id="rId9" imgW="1422360" imgH="215640" progId="Equation.DSMT4">
                  <p:embed/>
                  <p:pic>
                    <p:nvPicPr>
                      <p:cNvPr id="8" name="Object 7">
                        <a:extLst>
                          <a:ext uri="{FF2B5EF4-FFF2-40B4-BE49-F238E27FC236}">
                            <a16:creationId xmlns:a16="http://schemas.microsoft.com/office/drawing/2014/main" id="{2D71F728-B001-4514-B695-4D283302C84F}"/>
                          </a:ext>
                        </a:extLst>
                      </p:cNvPr>
                      <p:cNvPicPr/>
                      <p:nvPr/>
                    </p:nvPicPr>
                    <p:blipFill>
                      <a:blip r:embed="rId10"/>
                      <a:stretch>
                        <a:fillRect/>
                      </a:stretch>
                    </p:blipFill>
                    <p:spPr>
                      <a:xfrm>
                        <a:off x="3070225" y="3121025"/>
                        <a:ext cx="3003550" cy="4540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80477EA-12C2-4EEE-AD6C-2B6104DB0EFD}"/>
              </a:ext>
            </a:extLst>
          </p:cNvPr>
          <p:cNvGraphicFramePr>
            <a:graphicFrameLocks noChangeAspect="1"/>
          </p:cNvGraphicFramePr>
          <p:nvPr>
            <p:extLst>
              <p:ext uri="{D42A27DB-BD31-4B8C-83A1-F6EECF244321}">
                <p14:modId xmlns:p14="http://schemas.microsoft.com/office/powerpoint/2010/main" val="3351657676"/>
              </p:ext>
            </p:extLst>
          </p:nvPr>
        </p:nvGraphicFramePr>
        <p:xfrm>
          <a:off x="4271963" y="3579813"/>
          <a:ext cx="1098550" cy="374650"/>
        </p:xfrm>
        <a:graphic>
          <a:graphicData uri="http://schemas.openxmlformats.org/presentationml/2006/ole">
            <mc:AlternateContent xmlns:mc="http://schemas.openxmlformats.org/markup-compatibility/2006">
              <mc:Choice xmlns:v="urn:schemas-microsoft-com:vml" Requires="v">
                <p:oleObj spid="_x0000_s594015" name="Equation" r:id="rId11" imgW="520560" imgH="177480" progId="Equation.DSMT4">
                  <p:embed/>
                </p:oleObj>
              </mc:Choice>
              <mc:Fallback>
                <p:oleObj name="Equation" r:id="rId11" imgW="520560" imgH="177480" progId="Equation.DSMT4">
                  <p:embed/>
                  <p:pic>
                    <p:nvPicPr>
                      <p:cNvPr id="9" name="Object 8">
                        <a:extLst>
                          <a:ext uri="{FF2B5EF4-FFF2-40B4-BE49-F238E27FC236}">
                            <a16:creationId xmlns:a16="http://schemas.microsoft.com/office/drawing/2014/main" id="{080477EA-12C2-4EEE-AD6C-2B6104DB0EFD}"/>
                          </a:ext>
                        </a:extLst>
                      </p:cNvPr>
                      <p:cNvPicPr/>
                      <p:nvPr/>
                    </p:nvPicPr>
                    <p:blipFill>
                      <a:blip r:embed="rId12"/>
                      <a:stretch>
                        <a:fillRect/>
                      </a:stretch>
                    </p:blipFill>
                    <p:spPr>
                      <a:xfrm>
                        <a:off x="4271963" y="3579813"/>
                        <a:ext cx="1098550" cy="3746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D50D77E2-031A-48E2-AA51-7EC44AF336BC}"/>
              </a:ext>
            </a:extLst>
          </p:cNvPr>
          <p:cNvGraphicFramePr>
            <a:graphicFrameLocks noChangeAspect="1"/>
          </p:cNvGraphicFramePr>
          <p:nvPr>
            <p:extLst>
              <p:ext uri="{D42A27DB-BD31-4B8C-83A1-F6EECF244321}">
                <p14:modId xmlns:p14="http://schemas.microsoft.com/office/powerpoint/2010/main" val="1522296675"/>
              </p:ext>
            </p:extLst>
          </p:nvPr>
        </p:nvGraphicFramePr>
        <p:xfrm>
          <a:off x="3422650" y="4381500"/>
          <a:ext cx="509588" cy="374650"/>
        </p:xfrm>
        <a:graphic>
          <a:graphicData uri="http://schemas.openxmlformats.org/presentationml/2006/ole">
            <mc:AlternateContent xmlns:mc="http://schemas.openxmlformats.org/markup-compatibility/2006">
              <mc:Choice xmlns:v="urn:schemas-microsoft-com:vml" Requires="v">
                <p:oleObj spid="_x0000_s594016" name="Equation" r:id="rId13" imgW="241200" imgH="177480" progId="Equation.DSMT4">
                  <p:embed/>
                </p:oleObj>
              </mc:Choice>
              <mc:Fallback>
                <p:oleObj name="Equation" r:id="rId13" imgW="241200" imgH="177480" progId="Equation.DSMT4">
                  <p:embed/>
                  <p:pic>
                    <p:nvPicPr>
                      <p:cNvPr id="13" name="Object 12">
                        <a:extLst>
                          <a:ext uri="{FF2B5EF4-FFF2-40B4-BE49-F238E27FC236}">
                            <a16:creationId xmlns:a16="http://schemas.microsoft.com/office/drawing/2014/main" id="{D50D77E2-031A-48E2-AA51-7EC44AF336BC}"/>
                          </a:ext>
                        </a:extLst>
                      </p:cNvPr>
                      <p:cNvPicPr/>
                      <p:nvPr/>
                    </p:nvPicPr>
                    <p:blipFill>
                      <a:blip r:embed="rId14"/>
                      <a:stretch>
                        <a:fillRect/>
                      </a:stretch>
                    </p:blipFill>
                    <p:spPr>
                      <a:xfrm>
                        <a:off x="3422650" y="4381500"/>
                        <a:ext cx="509588" cy="374650"/>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0A46915C-EC4C-4493-B8BF-59698459640C}"/>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21704899"/>
      </p:ext>
    </p:extLst>
  </p:cSld>
  <p:clrMapOvr>
    <a:masterClrMapping/>
  </p:clrMapOvr>
  <mc:AlternateContent xmlns:mc="http://schemas.openxmlformats.org/markup-compatibility/2006" xmlns:p14="http://schemas.microsoft.com/office/powerpoint/2010/main">
    <mc:Choice Requires="p14">
      <p:transition spd="slow" p14:dur="2000" advTm="1612"/>
    </mc:Choice>
    <mc:Fallback xmlns="">
      <p:transition spd="slow" advTm="1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588-824B-4D7D-ABE9-D5F13CD4D913}"/>
              </a:ext>
            </a:extLst>
          </p:cNvPr>
          <p:cNvSpPr>
            <a:spLocks noGrp="1"/>
          </p:cNvSpPr>
          <p:nvPr>
            <p:ph type="title"/>
          </p:nvPr>
        </p:nvSpPr>
        <p:spPr/>
        <p:txBody>
          <a:bodyPr/>
          <a:lstStyle/>
          <a:p>
            <a:r>
              <a:rPr lang="en-US" dirty="0"/>
              <a:t>Finding eigenvalues</a:t>
            </a:r>
          </a:p>
        </p:txBody>
      </p:sp>
      <p:sp>
        <p:nvSpPr>
          <p:cNvPr id="3" name="Content Placeholder 2">
            <a:extLst>
              <a:ext uri="{FF2B5EF4-FFF2-40B4-BE49-F238E27FC236}">
                <a16:creationId xmlns:a16="http://schemas.microsoft.com/office/drawing/2014/main" id="{C97F0E60-6C76-45FC-9707-B9176EA48B80}"/>
              </a:ext>
            </a:extLst>
          </p:cNvPr>
          <p:cNvSpPr>
            <a:spLocks noGrp="1"/>
          </p:cNvSpPr>
          <p:nvPr>
            <p:ph idx="1"/>
          </p:nvPr>
        </p:nvSpPr>
        <p:spPr>
          <a:xfrm>
            <a:off x="457200" y="1600200"/>
            <a:ext cx="8530046" cy="4525963"/>
          </a:xfrm>
        </p:spPr>
        <p:txBody>
          <a:bodyPr>
            <a:noAutofit/>
          </a:bodyPr>
          <a:lstStyle/>
          <a:p>
            <a:r>
              <a:rPr lang="en-US" dirty="0"/>
              <a:t>Let’s do this:</a:t>
            </a:r>
          </a:p>
          <a:p>
            <a:pPr marL="0" indent="0">
              <a:buNone/>
            </a:pPr>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Thus,                                                      </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Thus, three eigenvalues are </a:t>
            </a:r>
            <a:r>
              <a:rPr lang="en-US" i="1" dirty="0">
                <a:latin typeface="Symbol" panose="05050102010706020507" pitchFamily="18" charset="2"/>
              </a:rPr>
              <a:t>l</a:t>
            </a:r>
            <a:r>
              <a:rPr lang="en-US" baseline="-25000" dirty="0">
                <a:latin typeface="Symbol" panose="05050102010706020507" pitchFamily="18" charset="2"/>
              </a:rPr>
              <a:t>1</a:t>
            </a:r>
            <a:r>
              <a:rPr lang="en-US" dirty="0">
                <a:latin typeface="Times New Roman" panose="02020603050405020304" pitchFamily="18" charset="0"/>
              </a:rPr>
              <a:t> = –3</a:t>
            </a:r>
            <a:r>
              <a:rPr lang="en-US" dirty="0"/>
              <a:t>,</a:t>
            </a:r>
            <a:r>
              <a:rPr lang="en-US" dirty="0">
                <a:latin typeface="Times New Roman" panose="02020603050405020304" pitchFamily="18" charset="0"/>
              </a:rPr>
              <a:t> </a:t>
            </a:r>
            <a:r>
              <a:rPr lang="en-US" i="1" dirty="0">
                <a:latin typeface="Symbol" panose="05050102010706020507" pitchFamily="18" charset="2"/>
              </a:rPr>
              <a:t>l</a:t>
            </a:r>
            <a:r>
              <a:rPr lang="en-US" baseline="-25000" dirty="0">
                <a:latin typeface="Symbol" panose="05050102010706020507" pitchFamily="18" charset="2"/>
              </a:rPr>
              <a:t>2</a:t>
            </a:r>
            <a:r>
              <a:rPr lang="en-US" dirty="0">
                <a:latin typeface="Times New Roman" panose="02020603050405020304" pitchFamily="18" charset="0"/>
              </a:rPr>
              <a:t> = 2 and </a:t>
            </a:r>
            <a:r>
              <a:rPr lang="en-US" i="1" dirty="0">
                <a:latin typeface="Symbol" panose="05050102010706020507" pitchFamily="18" charset="2"/>
              </a:rPr>
              <a:t>l</a:t>
            </a:r>
            <a:r>
              <a:rPr lang="en-US" baseline="-25000" dirty="0">
                <a:latin typeface="Symbol" panose="05050102010706020507" pitchFamily="18" charset="2"/>
              </a:rPr>
              <a:t>3</a:t>
            </a:r>
            <a:r>
              <a:rPr lang="en-US" dirty="0">
                <a:latin typeface="Times New Roman" panose="02020603050405020304" pitchFamily="18" charset="0"/>
              </a:rPr>
              <a:t> = 8</a:t>
            </a:r>
          </a:p>
        </p:txBody>
      </p:sp>
      <p:sp>
        <p:nvSpPr>
          <p:cNvPr id="4" name="Footer Placeholder 3">
            <a:extLst>
              <a:ext uri="{FF2B5EF4-FFF2-40B4-BE49-F238E27FC236}">
                <a16:creationId xmlns:a16="http://schemas.microsoft.com/office/drawing/2014/main" id="{5B636F00-541D-4897-8F27-97BCCA2D5477}"/>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638DAC11-D72C-4148-AE0B-AACC84B31C35}"/>
              </a:ext>
            </a:extLst>
          </p:cNvPr>
          <p:cNvSpPr>
            <a:spLocks noGrp="1"/>
          </p:cNvSpPr>
          <p:nvPr>
            <p:ph type="sldNum" sz="quarter" idx="12"/>
          </p:nvPr>
        </p:nvSpPr>
        <p:spPr/>
        <p:txBody>
          <a:bodyPr/>
          <a:lstStyle/>
          <a:p>
            <a:fld id="{42EF6DC8-DA9C-4533-8A40-BB00A2545AF8}" type="slidenum">
              <a:rPr lang="en-CA" smtClean="0"/>
              <a:pPr/>
              <a:t>28</a:t>
            </a:fld>
            <a:endParaRPr lang="en-CA"/>
          </a:p>
        </p:txBody>
      </p:sp>
      <p:graphicFrame>
        <p:nvGraphicFramePr>
          <p:cNvPr id="6" name="Object 5">
            <a:extLst>
              <a:ext uri="{FF2B5EF4-FFF2-40B4-BE49-F238E27FC236}">
                <a16:creationId xmlns:a16="http://schemas.microsoft.com/office/drawing/2014/main" id="{CA657867-FECE-429B-BEF6-96D9A2A51950}"/>
              </a:ext>
            </a:extLst>
          </p:cNvPr>
          <p:cNvGraphicFramePr>
            <a:graphicFrameLocks noChangeAspect="1"/>
          </p:cNvGraphicFramePr>
          <p:nvPr>
            <p:extLst>
              <p:ext uri="{D42A27DB-BD31-4B8C-83A1-F6EECF244321}">
                <p14:modId xmlns:p14="http://schemas.microsoft.com/office/powerpoint/2010/main" val="3095786107"/>
              </p:ext>
            </p:extLst>
          </p:nvPr>
        </p:nvGraphicFramePr>
        <p:xfrm>
          <a:off x="2455862" y="1238104"/>
          <a:ext cx="2116138" cy="1255713"/>
        </p:xfrm>
        <a:graphic>
          <a:graphicData uri="http://schemas.openxmlformats.org/presentationml/2006/ole">
            <mc:AlternateContent xmlns:mc="http://schemas.openxmlformats.org/markup-compatibility/2006">
              <mc:Choice xmlns:v="urn:schemas-microsoft-com:vml" Requires="v">
                <p:oleObj spid="_x0000_s595026" name="Equation" r:id="rId6" imgW="1002960" imgH="596880" progId="Equation.DSMT4">
                  <p:embed/>
                </p:oleObj>
              </mc:Choice>
              <mc:Fallback>
                <p:oleObj name="Equation" r:id="rId6" imgW="1002960" imgH="596880" progId="Equation.DSMT4">
                  <p:embed/>
                  <p:pic>
                    <p:nvPicPr>
                      <p:cNvPr id="6" name="Object 5">
                        <a:extLst>
                          <a:ext uri="{FF2B5EF4-FFF2-40B4-BE49-F238E27FC236}">
                            <a16:creationId xmlns:a16="http://schemas.microsoft.com/office/drawing/2014/main" id="{CA657867-FECE-429B-BEF6-96D9A2A51950}"/>
                          </a:ext>
                        </a:extLst>
                      </p:cNvPr>
                      <p:cNvPicPr/>
                      <p:nvPr/>
                    </p:nvPicPr>
                    <p:blipFill>
                      <a:blip r:embed="rId7"/>
                      <a:stretch>
                        <a:fillRect/>
                      </a:stretch>
                    </p:blipFill>
                    <p:spPr>
                      <a:xfrm>
                        <a:off x="2455862" y="1238104"/>
                        <a:ext cx="2116138" cy="125571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2AAE931-DB85-477B-9BB6-77A8A4786D18}"/>
              </a:ext>
            </a:extLst>
          </p:cNvPr>
          <p:cNvGraphicFramePr>
            <a:graphicFrameLocks noChangeAspect="1"/>
          </p:cNvGraphicFramePr>
          <p:nvPr>
            <p:extLst>
              <p:ext uri="{D42A27DB-BD31-4B8C-83A1-F6EECF244321}">
                <p14:modId xmlns:p14="http://schemas.microsoft.com/office/powerpoint/2010/main" val="1900249182"/>
              </p:ext>
            </p:extLst>
          </p:nvPr>
        </p:nvGraphicFramePr>
        <p:xfrm>
          <a:off x="1947717" y="2779028"/>
          <a:ext cx="3533775" cy="1257300"/>
        </p:xfrm>
        <a:graphic>
          <a:graphicData uri="http://schemas.openxmlformats.org/presentationml/2006/ole">
            <mc:AlternateContent xmlns:mc="http://schemas.openxmlformats.org/markup-compatibility/2006">
              <mc:Choice xmlns:v="urn:schemas-microsoft-com:vml" Requires="v">
                <p:oleObj spid="_x0000_s595027" name="Equation" r:id="rId8" imgW="1676160" imgH="596880" progId="Equation.DSMT4">
                  <p:embed/>
                </p:oleObj>
              </mc:Choice>
              <mc:Fallback>
                <p:oleObj name="Equation" r:id="rId8" imgW="1676160" imgH="596880" progId="Equation.DSMT4">
                  <p:embed/>
                  <p:pic>
                    <p:nvPicPr>
                      <p:cNvPr id="7" name="Object 6">
                        <a:extLst>
                          <a:ext uri="{FF2B5EF4-FFF2-40B4-BE49-F238E27FC236}">
                            <a16:creationId xmlns:a16="http://schemas.microsoft.com/office/drawing/2014/main" id="{92AAE931-DB85-477B-9BB6-77A8A4786D18}"/>
                          </a:ext>
                        </a:extLst>
                      </p:cNvPr>
                      <p:cNvPicPr/>
                      <p:nvPr/>
                    </p:nvPicPr>
                    <p:blipFill>
                      <a:blip r:embed="rId9"/>
                      <a:stretch>
                        <a:fillRect/>
                      </a:stretch>
                    </p:blipFill>
                    <p:spPr>
                      <a:xfrm>
                        <a:off x="1947717" y="2779028"/>
                        <a:ext cx="3533775" cy="12573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2D71F728-B001-4514-B695-4D283302C84F}"/>
              </a:ext>
            </a:extLst>
          </p:cNvPr>
          <p:cNvGraphicFramePr>
            <a:graphicFrameLocks noChangeAspect="1"/>
          </p:cNvGraphicFramePr>
          <p:nvPr>
            <p:extLst>
              <p:ext uri="{D42A27DB-BD31-4B8C-83A1-F6EECF244321}">
                <p14:modId xmlns:p14="http://schemas.microsoft.com/office/powerpoint/2010/main" val="1598327649"/>
              </p:ext>
            </p:extLst>
          </p:nvPr>
        </p:nvGraphicFramePr>
        <p:xfrm>
          <a:off x="1324121" y="4040079"/>
          <a:ext cx="7451725" cy="801688"/>
        </p:xfrm>
        <a:graphic>
          <a:graphicData uri="http://schemas.openxmlformats.org/presentationml/2006/ole">
            <mc:AlternateContent xmlns:mc="http://schemas.openxmlformats.org/markup-compatibility/2006">
              <mc:Choice xmlns:v="urn:schemas-microsoft-com:vml" Requires="v">
                <p:oleObj spid="_x0000_s595028" name="Equation" r:id="rId10" imgW="3886200" imgH="419040" progId="Equation.DSMT4">
                  <p:embed/>
                </p:oleObj>
              </mc:Choice>
              <mc:Fallback>
                <p:oleObj name="Equation" r:id="rId10" imgW="3886200" imgH="419040" progId="Equation.DSMT4">
                  <p:embed/>
                  <p:pic>
                    <p:nvPicPr>
                      <p:cNvPr id="8" name="Object 7">
                        <a:extLst>
                          <a:ext uri="{FF2B5EF4-FFF2-40B4-BE49-F238E27FC236}">
                            <a16:creationId xmlns:a16="http://schemas.microsoft.com/office/drawing/2014/main" id="{2D71F728-B001-4514-B695-4D283302C84F}"/>
                          </a:ext>
                        </a:extLst>
                      </p:cNvPr>
                      <p:cNvPicPr/>
                      <p:nvPr/>
                    </p:nvPicPr>
                    <p:blipFill>
                      <a:blip r:embed="rId11"/>
                      <a:stretch>
                        <a:fillRect/>
                      </a:stretch>
                    </p:blipFill>
                    <p:spPr>
                      <a:xfrm>
                        <a:off x="1324121" y="4040079"/>
                        <a:ext cx="7451725" cy="80168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80477EA-12C2-4EEE-AD6C-2B6104DB0EFD}"/>
              </a:ext>
            </a:extLst>
          </p:cNvPr>
          <p:cNvGraphicFramePr>
            <a:graphicFrameLocks noChangeAspect="1"/>
          </p:cNvGraphicFramePr>
          <p:nvPr>
            <p:extLst>
              <p:ext uri="{D42A27DB-BD31-4B8C-83A1-F6EECF244321}">
                <p14:modId xmlns:p14="http://schemas.microsoft.com/office/powerpoint/2010/main" val="2819159011"/>
              </p:ext>
            </p:extLst>
          </p:nvPr>
        </p:nvGraphicFramePr>
        <p:xfrm>
          <a:off x="2642873" y="5580796"/>
          <a:ext cx="2339398" cy="412750"/>
        </p:xfrm>
        <a:graphic>
          <a:graphicData uri="http://schemas.openxmlformats.org/presentationml/2006/ole">
            <mc:AlternateContent xmlns:mc="http://schemas.openxmlformats.org/markup-compatibility/2006">
              <mc:Choice xmlns:v="urn:schemas-microsoft-com:vml" Requires="v">
                <p:oleObj spid="_x0000_s595029" name="Equation" r:id="rId12" imgW="1218960" imgH="215640" progId="Equation.DSMT4">
                  <p:embed/>
                </p:oleObj>
              </mc:Choice>
              <mc:Fallback>
                <p:oleObj name="Equation" r:id="rId12" imgW="1218960" imgH="215640" progId="Equation.DSMT4">
                  <p:embed/>
                  <p:pic>
                    <p:nvPicPr>
                      <p:cNvPr id="9" name="Object 8">
                        <a:extLst>
                          <a:ext uri="{FF2B5EF4-FFF2-40B4-BE49-F238E27FC236}">
                            <a16:creationId xmlns:a16="http://schemas.microsoft.com/office/drawing/2014/main" id="{080477EA-12C2-4EEE-AD6C-2B6104DB0EFD}"/>
                          </a:ext>
                        </a:extLst>
                      </p:cNvPr>
                      <p:cNvPicPr/>
                      <p:nvPr/>
                    </p:nvPicPr>
                    <p:blipFill>
                      <a:blip r:embed="rId13"/>
                      <a:stretch>
                        <a:fillRect/>
                      </a:stretch>
                    </p:blipFill>
                    <p:spPr>
                      <a:xfrm>
                        <a:off x="2642873" y="5580796"/>
                        <a:ext cx="2339398" cy="4127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D9490138-823C-4667-B6B8-6F6CE4F4325F}"/>
              </a:ext>
            </a:extLst>
          </p:cNvPr>
          <p:cNvGraphicFramePr>
            <a:graphicFrameLocks noChangeAspect="1"/>
          </p:cNvGraphicFramePr>
          <p:nvPr>
            <p:extLst>
              <p:ext uri="{D42A27DB-BD31-4B8C-83A1-F6EECF244321}">
                <p14:modId xmlns:p14="http://schemas.microsoft.com/office/powerpoint/2010/main" val="3078857425"/>
              </p:ext>
            </p:extLst>
          </p:nvPr>
        </p:nvGraphicFramePr>
        <p:xfrm>
          <a:off x="2626571" y="4786998"/>
          <a:ext cx="5653088" cy="339725"/>
        </p:xfrm>
        <a:graphic>
          <a:graphicData uri="http://schemas.openxmlformats.org/presentationml/2006/ole">
            <mc:AlternateContent xmlns:mc="http://schemas.openxmlformats.org/markup-compatibility/2006">
              <mc:Choice xmlns:v="urn:schemas-microsoft-com:vml" Requires="v">
                <p:oleObj spid="_x0000_s595030" name="Equation" r:id="rId14" imgW="2946240" imgH="177480" progId="Equation.DSMT4">
                  <p:embed/>
                </p:oleObj>
              </mc:Choice>
              <mc:Fallback>
                <p:oleObj name="Equation" r:id="rId14" imgW="2946240" imgH="177480" progId="Equation.DSMT4">
                  <p:embed/>
                  <p:pic>
                    <p:nvPicPr>
                      <p:cNvPr id="9" name="Object 8">
                        <a:extLst>
                          <a:ext uri="{FF2B5EF4-FFF2-40B4-BE49-F238E27FC236}">
                            <a16:creationId xmlns:a16="http://schemas.microsoft.com/office/drawing/2014/main" id="{080477EA-12C2-4EEE-AD6C-2B6104DB0EFD}"/>
                          </a:ext>
                        </a:extLst>
                      </p:cNvPr>
                      <p:cNvPicPr/>
                      <p:nvPr/>
                    </p:nvPicPr>
                    <p:blipFill>
                      <a:blip r:embed="rId15"/>
                      <a:stretch>
                        <a:fillRect/>
                      </a:stretch>
                    </p:blipFill>
                    <p:spPr>
                      <a:xfrm>
                        <a:off x="2626571" y="4786998"/>
                        <a:ext cx="5653088" cy="3397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82C3190-4C9C-4B75-AE65-802B16826778}"/>
              </a:ext>
            </a:extLst>
          </p:cNvPr>
          <p:cNvGraphicFramePr>
            <a:graphicFrameLocks noChangeAspect="1"/>
          </p:cNvGraphicFramePr>
          <p:nvPr>
            <p:extLst>
              <p:ext uri="{D42A27DB-BD31-4B8C-83A1-F6EECF244321}">
                <p14:modId xmlns:p14="http://schemas.microsoft.com/office/powerpoint/2010/main" val="2209381374"/>
              </p:ext>
            </p:extLst>
          </p:nvPr>
        </p:nvGraphicFramePr>
        <p:xfrm>
          <a:off x="2616200" y="5181600"/>
          <a:ext cx="2192338" cy="339725"/>
        </p:xfrm>
        <a:graphic>
          <a:graphicData uri="http://schemas.openxmlformats.org/presentationml/2006/ole">
            <mc:AlternateContent xmlns:mc="http://schemas.openxmlformats.org/markup-compatibility/2006">
              <mc:Choice xmlns:v="urn:schemas-microsoft-com:vml" Requires="v">
                <p:oleObj spid="_x0000_s595031" name="Equation" r:id="rId16" imgW="1143000" imgH="177480" progId="Equation.DSMT4">
                  <p:embed/>
                </p:oleObj>
              </mc:Choice>
              <mc:Fallback>
                <p:oleObj name="Equation" r:id="rId16" imgW="1143000" imgH="177480" progId="Equation.DSMT4">
                  <p:embed/>
                  <p:pic>
                    <p:nvPicPr>
                      <p:cNvPr id="11" name="Object 10">
                        <a:extLst>
                          <a:ext uri="{FF2B5EF4-FFF2-40B4-BE49-F238E27FC236}">
                            <a16:creationId xmlns:a16="http://schemas.microsoft.com/office/drawing/2014/main" id="{D9490138-823C-4667-B6B8-6F6CE4F4325F}"/>
                          </a:ext>
                        </a:extLst>
                      </p:cNvPr>
                      <p:cNvPicPr/>
                      <p:nvPr/>
                    </p:nvPicPr>
                    <p:blipFill>
                      <a:blip r:embed="rId17"/>
                      <a:stretch>
                        <a:fillRect/>
                      </a:stretch>
                    </p:blipFill>
                    <p:spPr>
                      <a:xfrm>
                        <a:off x="2616200" y="5181600"/>
                        <a:ext cx="2192338" cy="3397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E8FE93A0-BE90-4D0F-B1F6-32514704F8AF}"/>
              </a:ext>
            </a:extLst>
          </p:cNvPr>
          <p:cNvGraphicFramePr>
            <a:graphicFrameLocks noChangeAspect="1"/>
          </p:cNvGraphicFramePr>
          <p:nvPr>
            <p:extLst>
              <p:ext uri="{D42A27DB-BD31-4B8C-83A1-F6EECF244321}">
                <p14:modId xmlns:p14="http://schemas.microsoft.com/office/powerpoint/2010/main" val="2874588882"/>
              </p:ext>
            </p:extLst>
          </p:nvPr>
        </p:nvGraphicFramePr>
        <p:xfrm>
          <a:off x="5463468" y="2777566"/>
          <a:ext cx="2462213" cy="1257300"/>
        </p:xfrm>
        <a:graphic>
          <a:graphicData uri="http://schemas.openxmlformats.org/presentationml/2006/ole">
            <mc:AlternateContent xmlns:mc="http://schemas.openxmlformats.org/markup-compatibility/2006">
              <mc:Choice xmlns:v="urn:schemas-microsoft-com:vml" Requires="v">
                <p:oleObj spid="_x0000_s595032" name="Equation" r:id="rId18" imgW="1168200" imgH="596880" progId="Equation.DSMT4">
                  <p:embed/>
                </p:oleObj>
              </mc:Choice>
              <mc:Fallback>
                <p:oleObj name="Equation" r:id="rId18" imgW="1168200" imgH="596880" progId="Equation.DSMT4">
                  <p:embed/>
                  <p:pic>
                    <p:nvPicPr>
                      <p:cNvPr id="7" name="Object 6">
                        <a:extLst>
                          <a:ext uri="{FF2B5EF4-FFF2-40B4-BE49-F238E27FC236}">
                            <a16:creationId xmlns:a16="http://schemas.microsoft.com/office/drawing/2014/main" id="{92AAE931-DB85-477B-9BB6-77A8A4786D18}"/>
                          </a:ext>
                        </a:extLst>
                      </p:cNvPr>
                      <p:cNvPicPr/>
                      <p:nvPr/>
                    </p:nvPicPr>
                    <p:blipFill>
                      <a:blip r:embed="rId19"/>
                      <a:stretch>
                        <a:fillRect/>
                      </a:stretch>
                    </p:blipFill>
                    <p:spPr>
                      <a:xfrm>
                        <a:off x="5463468" y="2777566"/>
                        <a:ext cx="2462213" cy="1257300"/>
                      </a:xfrm>
                      <a:prstGeom prst="rect">
                        <a:avLst/>
                      </a:prstGeom>
                    </p:spPr>
                  </p:pic>
                </p:oleObj>
              </mc:Fallback>
            </mc:AlternateContent>
          </a:graphicData>
        </a:graphic>
      </p:graphicFrame>
      <p:cxnSp>
        <p:nvCxnSpPr>
          <p:cNvPr id="17" name="Straight Arrow Connector 16">
            <a:extLst>
              <a:ext uri="{FF2B5EF4-FFF2-40B4-BE49-F238E27FC236}">
                <a16:creationId xmlns:a16="http://schemas.microsoft.com/office/drawing/2014/main" id="{5929E754-7BF4-40F9-B400-67A6DB118355}"/>
              </a:ext>
            </a:extLst>
          </p:cNvPr>
          <p:cNvCxnSpPr/>
          <p:nvPr/>
        </p:nvCxnSpPr>
        <p:spPr>
          <a:xfrm>
            <a:off x="3171039" y="2881204"/>
            <a:ext cx="2189526" cy="10867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98DE369-758E-4ACC-8DF2-2632461CF465}"/>
              </a:ext>
            </a:extLst>
          </p:cNvPr>
          <p:cNvCxnSpPr/>
          <p:nvPr/>
        </p:nvCxnSpPr>
        <p:spPr>
          <a:xfrm>
            <a:off x="3955220" y="2854308"/>
            <a:ext cx="2189526" cy="10867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645B370-EC24-4558-BF29-7684549785C1}"/>
              </a:ext>
            </a:extLst>
          </p:cNvPr>
          <p:cNvCxnSpPr/>
          <p:nvPr/>
        </p:nvCxnSpPr>
        <p:spPr>
          <a:xfrm>
            <a:off x="4739401" y="2827412"/>
            <a:ext cx="2189526" cy="10867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59E0479-48F7-42C0-B44A-345C40C3C590}"/>
              </a:ext>
            </a:extLst>
          </p:cNvPr>
          <p:cNvCxnSpPr>
            <a:cxnSpLocks/>
          </p:cNvCxnSpPr>
          <p:nvPr/>
        </p:nvCxnSpPr>
        <p:spPr>
          <a:xfrm flipH="1">
            <a:off x="3950866" y="2833650"/>
            <a:ext cx="2188741" cy="10857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FAE00C8-AB9C-4BD2-AB42-2E0AE919148A}"/>
              </a:ext>
            </a:extLst>
          </p:cNvPr>
          <p:cNvCxnSpPr>
            <a:cxnSpLocks/>
          </p:cNvCxnSpPr>
          <p:nvPr/>
        </p:nvCxnSpPr>
        <p:spPr>
          <a:xfrm flipH="1">
            <a:off x="4749137" y="2861089"/>
            <a:ext cx="2188741" cy="10857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3D2FDBD-2113-45BF-AEB1-AD3DDF948F39}"/>
              </a:ext>
            </a:extLst>
          </p:cNvPr>
          <p:cNvCxnSpPr>
            <a:cxnSpLocks/>
          </p:cNvCxnSpPr>
          <p:nvPr/>
        </p:nvCxnSpPr>
        <p:spPr>
          <a:xfrm flipH="1">
            <a:off x="5547408" y="2888528"/>
            <a:ext cx="2188741" cy="10857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Audio 24">
            <a:hlinkClick r:id="" action="ppaction://media"/>
            <a:extLst>
              <a:ext uri="{FF2B5EF4-FFF2-40B4-BE49-F238E27FC236}">
                <a16:creationId xmlns:a16="http://schemas.microsoft.com/office/drawing/2014/main" id="{B008A2BD-2309-44D4-ADFA-817804770F5F}"/>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44293305"/>
      </p:ext>
    </p:extLst>
  </p:cSld>
  <p:clrMapOvr>
    <a:masterClrMapping/>
  </p:clrMapOvr>
  <mc:AlternateContent xmlns:mc="http://schemas.openxmlformats.org/markup-compatibility/2006" xmlns:p14="http://schemas.microsoft.com/office/powerpoint/2010/main">
    <mc:Choice Requires="p14">
      <p:transition spd="slow" p14:dur="2000" advTm="134815"/>
    </mc:Choice>
    <mc:Fallback xmlns="">
      <p:transition spd="slow" advTm="134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0"/>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2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588-824B-4D7D-ABE9-D5F13CD4D913}"/>
              </a:ext>
            </a:extLst>
          </p:cNvPr>
          <p:cNvSpPr>
            <a:spLocks noGrp="1"/>
          </p:cNvSpPr>
          <p:nvPr>
            <p:ph type="title"/>
          </p:nvPr>
        </p:nvSpPr>
        <p:spPr/>
        <p:txBody>
          <a:bodyPr/>
          <a:lstStyle/>
          <a:p>
            <a:r>
              <a:rPr lang="en-US" dirty="0"/>
              <a:t>Finding eigenvalues</a:t>
            </a:r>
          </a:p>
        </p:txBody>
      </p:sp>
      <p:sp>
        <p:nvSpPr>
          <p:cNvPr id="3" name="Content Placeholder 2">
            <a:extLst>
              <a:ext uri="{FF2B5EF4-FFF2-40B4-BE49-F238E27FC236}">
                <a16:creationId xmlns:a16="http://schemas.microsoft.com/office/drawing/2014/main" id="{C97F0E60-6C76-45FC-9707-B9176EA48B80}"/>
              </a:ext>
            </a:extLst>
          </p:cNvPr>
          <p:cNvSpPr>
            <a:spLocks noGrp="1"/>
          </p:cNvSpPr>
          <p:nvPr>
            <p:ph idx="1"/>
          </p:nvPr>
        </p:nvSpPr>
        <p:spPr>
          <a:xfrm>
            <a:off x="457200" y="1600200"/>
            <a:ext cx="8530046" cy="4525963"/>
          </a:xfrm>
        </p:spPr>
        <p:txBody>
          <a:bodyPr>
            <a:noAutofit/>
          </a:bodyPr>
          <a:lstStyle/>
          <a:p>
            <a:r>
              <a:rPr lang="en-US" dirty="0"/>
              <a:t>Let’s do this:</a:t>
            </a:r>
          </a:p>
          <a:p>
            <a:pPr marL="0" indent="0">
              <a:buNone/>
            </a:pPr>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Thus,                                                      </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Thus, three eigenvalues are </a:t>
            </a:r>
            <a:r>
              <a:rPr lang="en-US" i="1" dirty="0">
                <a:latin typeface="Symbol" panose="05050102010706020507" pitchFamily="18" charset="2"/>
              </a:rPr>
              <a:t>l</a:t>
            </a:r>
            <a:r>
              <a:rPr lang="en-US" baseline="-25000" dirty="0">
                <a:latin typeface="Symbol" panose="05050102010706020507" pitchFamily="18" charset="2"/>
              </a:rPr>
              <a:t>1</a:t>
            </a:r>
            <a:r>
              <a:rPr lang="en-US" dirty="0">
                <a:latin typeface="Times New Roman" panose="02020603050405020304" pitchFamily="18" charset="0"/>
              </a:rPr>
              <a:t> = –4, </a:t>
            </a:r>
            <a:r>
              <a:rPr lang="en-US" i="1" dirty="0">
                <a:latin typeface="Symbol" panose="05050102010706020507" pitchFamily="18" charset="2"/>
              </a:rPr>
              <a:t>l</a:t>
            </a:r>
            <a:r>
              <a:rPr lang="en-US" baseline="-25000" dirty="0">
                <a:latin typeface="Symbol" panose="05050102010706020507" pitchFamily="18" charset="2"/>
              </a:rPr>
              <a:t>2</a:t>
            </a:r>
            <a:r>
              <a:rPr lang="en-US" dirty="0">
                <a:latin typeface="Times New Roman" panose="02020603050405020304" pitchFamily="18" charset="0"/>
              </a:rPr>
              <a:t> = 0 and </a:t>
            </a:r>
            <a:r>
              <a:rPr lang="en-US" i="1" dirty="0">
                <a:latin typeface="Symbol" panose="05050102010706020507" pitchFamily="18" charset="2"/>
              </a:rPr>
              <a:t>l</a:t>
            </a:r>
            <a:r>
              <a:rPr lang="en-US" baseline="-25000" dirty="0">
                <a:latin typeface="Symbol" panose="05050102010706020507" pitchFamily="18" charset="2"/>
              </a:rPr>
              <a:t>3</a:t>
            </a:r>
            <a:r>
              <a:rPr lang="en-US" dirty="0">
                <a:latin typeface="Times New Roman" panose="02020603050405020304" pitchFamily="18" charset="0"/>
              </a:rPr>
              <a:t> = 3</a:t>
            </a:r>
          </a:p>
        </p:txBody>
      </p:sp>
      <p:sp>
        <p:nvSpPr>
          <p:cNvPr id="4" name="Footer Placeholder 3">
            <a:extLst>
              <a:ext uri="{FF2B5EF4-FFF2-40B4-BE49-F238E27FC236}">
                <a16:creationId xmlns:a16="http://schemas.microsoft.com/office/drawing/2014/main" id="{5B636F00-541D-4897-8F27-97BCCA2D5477}"/>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638DAC11-D72C-4148-AE0B-AACC84B31C35}"/>
              </a:ext>
            </a:extLst>
          </p:cNvPr>
          <p:cNvSpPr>
            <a:spLocks noGrp="1"/>
          </p:cNvSpPr>
          <p:nvPr>
            <p:ph type="sldNum" sz="quarter" idx="12"/>
          </p:nvPr>
        </p:nvSpPr>
        <p:spPr/>
        <p:txBody>
          <a:bodyPr/>
          <a:lstStyle/>
          <a:p>
            <a:fld id="{42EF6DC8-DA9C-4533-8A40-BB00A2545AF8}" type="slidenum">
              <a:rPr lang="en-CA" smtClean="0"/>
              <a:pPr/>
              <a:t>29</a:t>
            </a:fld>
            <a:endParaRPr lang="en-CA"/>
          </a:p>
        </p:txBody>
      </p:sp>
      <p:graphicFrame>
        <p:nvGraphicFramePr>
          <p:cNvPr id="6" name="Object 5">
            <a:extLst>
              <a:ext uri="{FF2B5EF4-FFF2-40B4-BE49-F238E27FC236}">
                <a16:creationId xmlns:a16="http://schemas.microsoft.com/office/drawing/2014/main" id="{CA657867-FECE-429B-BEF6-96D9A2A51950}"/>
              </a:ext>
            </a:extLst>
          </p:cNvPr>
          <p:cNvGraphicFramePr>
            <a:graphicFrameLocks noChangeAspect="1"/>
          </p:cNvGraphicFramePr>
          <p:nvPr>
            <p:extLst>
              <p:ext uri="{D42A27DB-BD31-4B8C-83A1-F6EECF244321}">
                <p14:modId xmlns:p14="http://schemas.microsoft.com/office/powerpoint/2010/main" val="216458379"/>
              </p:ext>
            </p:extLst>
          </p:nvPr>
        </p:nvGraphicFramePr>
        <p:xfrm>
          <a:off x="2420938" y="1220788"/>
          <a:ext cx="2438400" cy="1255712"/>
        </p:xfrm>
        <a:graphic>
          <a:graphicData uri="http://schemas.openxmlformats.org/presentationml/2006/ole">
            <mc:AlternateContent xmlns:mc="http://schemas.openxmlformats.org/markup-compatibility/2006">
              <mc:Choice xmlns:v="urn:schemas-microsoft-com:vml" Requires="v">
                <p:oleObj spid="_x0000_s596054" name="Equation" r:id="rId6" imgW="1155600" imgH="596880" progId="Equation.DSMT4">
                  <p:embed/>
                </p:oleObj>
              </mc:Choice>
              <mc:Fallback>
                <p:oleObj name="Equation" r:id="rId6" imgW="1155600" imgH="596880" progId="Equation.DSMT4">
                  <p:embed/>
                  <p:pic>
                    <p:nvPicPr>
                      <p:cNvPr id="6" name="Object 5">
                        <a:extLst>
                          <a:ext uri="{FF2B5EF4-FFF2-40B4-BE49-F238E27FC236}">
                            <a16:creationId xmlns:a16="http://schemas.microsoft.com/office/drawing/2014/main" id="{CA657867-FECE-429B-BEF6-96D9A2A51950}"/>
                          </a:ext>
                        </a:extLst>
                      </p:cNvPr>
                      <p:cNvPicPr/>
                      <p:nvPr/>
                    </p:nvPicPr>
                    <p:blipFill>
                      <a:blip r:embed="rId7"/>
                      <a:stretch>
                        <a:fillRect/>
                      </a:stretch>
                    </p:blipFill>
                    <p:spPr>
                      <a:xfrm>
                        <a:off x="2420938" y="1220788"/>
                        <a:ext cx="2438400" cy="1255712"/>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2AAE931-DB85-477B-9BB6-77A8A4786D18}"/>
              </a:ext>
            </a:extLst>
          </p:cNvPr>
          <p:cNvGraphicFramePr>
            <a:graphicFrameLocks noChangeAspect="1"/>
          </p:cNvGraphicFramePr>
          <p:nvPr>
            <p:extLst>
              <p:ext uri="{D42A27DB-BD31-4B8C-83A1-F6EECF244321}">
                <p14:modId xmlns:p14="http://schemas.microsoft.com/office/powerpoint/2010/main" val="208929554"/>
              </p:ext>
            </p:extLst>
          </p:nvPr>
        </p:nvGraphicFramePr>
        <p:xfrm>
          <a:off x="1946328" y="2782779"/>
          <a:ext cx="3506787" cy="1257300"/>
        </p:xfrm>
        <a:graphic>
          <a:graphicData uri="http://schemas.openxmlformats.org/presentationml/2006/ole">
            <mc:AlternateContent xmlns:mc="http://schemas.openxmlformats.org/markup-compatibility/2006">
              <mc:Choice xmlns:v="urn:schemas-microsoft-com:vml" Requires="v">
                <p:oleObj spid="_x0000_s596055" name="Equation" r:id="rId8" imgW="1663560" imgH="596880" progId="Equation.DSMT4">
                  <p:embed/>
                </p:oleObj>
              </mc:Choice>
              <mc:Fallback>
                <p:oleObj name="Equation" r:id="rId8" imgW="1663560" imgH="596880" progId="Equation.DSMT4">
                  <p:embed/>
                  <p:pic>
                    <p:nvPicPr>
                      <p:cNvPr id="7" name="Object 6">
                        <a:extLst>
                          <a:ext uri="{FF2B5EF4-FFF2-40B4-BE49-F238E27FC236}">
                            <a16:creationId xmlns:a16="http://schemas.microsoft.com/office/drawing/2014/main" id="{92AAE931-DB85-477B-9BB6-77A8A4786D18}"/>
                          </a:ext>
                        </a:extLst>
                      </p:cNvPr>
                      <p:cNvPicPr/>
                      <p:nvPr/>
                    </p:nvPicPr>
                    <p:blipFill>
                      <a:blip r:embed="rId9"/>
                      <a:stretch>
                        <a:fillRect/>
                      </a:stretch>
                    </p:blipFill>
                    <p:spPr>
                      <a:xfrm>
                        <a:off x="1946328" y="2782779"/>
                        <a:ext cx="3506787" cy="12573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2D71F728-B001-4514-B695-4D283302C84F}"/>
              </a:ext>
            </a:extLst>
          </p:cNvPr>
          <p:cNvGraphicFramePr>
            <a:graphicFrameLocks noChangeAspect="1"/>
          </p:cNvGraphicFramePr>
          <p:nvPr>
            <p:extLst>
              <p:ext uri="{D42A27DB-BD31-4B8C-83A1-F6EECF244321}">
                <p14:modId xmlns:p14="http://schemas.microsoft.com/office/powerpoint/2010/main" val="2161397157"/>
              </p:ext>
            </p:extLst>
          </p:nvPr>
        </p:nvGraphicFramePr>
        <p:xfrm>
          <a:off x="1328534" y="4040188"/>
          <a:ext cx="7256462" cy="801687"/>
        </p:xfrm>
        <a:graphic>
          <a:graphicData uri="http://schemas.openxmlformats.org/presentationml/2006/ole">
            <mc:AlternateContent xmlns:mc="http://schemas.openxmlformats.org/markup-compatibility/2006">
              <mc:Choice xmlns:v="urn:schemas-microsoft-com:vml" Requires="v">
                <p:oleObj spid="_x0000_s596056" name="Equation" r:id="rId10" imgW="3784320" imgH="419040" progId="Equation.DSMT4">
                  <p:embed/>
                </p:oleObj>
              </mc:Choice>
              <mc:Fallback>
                <p:oleObj name="Equation" r:id="rId10" imgW="3784320" imgH="419040" progId="Equation.DSMT4">
                  <p:embed/>
                  <p:pic>
                    <p:nvPicPr>
                      <p:cNvPr id="8" name="Object 7">
                        <a:extLst>
                          <a:ext uri="{FF2B5EF4-FFF2-40B4-BE49-F238E27FC236}">
                            <a16:creationId xmlns:a16="http://schemas.microsoft.com/office/drawing/2014/main" id="{2D71F728-B001-4514-B695-4D283302C84F}"/>
                          </a:ext>
                        </a:extLst>
                      </p:cNvPr>
                      <p:cNvPicPr/>
                      <p:nvPr/>
                    </p:nvPicPr>
                    <p:blipFill>
                      <a:blip r:embed="rId11"/>
                      <a:stretch>
                        <a:fillRect/>
                      </a:stretch>
                    </p:blipFill>
                    <p:spPr>
                      <a:xfrm>
                        <a:off x="1328534" y="4040188"/>
                        <a:ext cx="7256462" cy="80168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80477EA-12C2-4EEE-AD6C-2B6104DB0EFD}"/>
              </a:ext>
            </a:extLst>
          </p:cNvPr>
          <p:cNvGraphicFramePr>
            <a:graphicFrameLocks noChangeAspect="1"/>
          </p:cNvGraphicFramePr>
          <p:nvPr>
            <p:extLst>
              <p:ext uri="{D42A27DB-BD31-4B8C-83A1-F6EECF244321}">
                <p14:modId xmlns:p14="http://schemas.microsoft.com/office/powerpoint/2010/main" val="3726175334"/>
              </p:ext>
            </p:extLst>
          </p:nvPr>
        </p:nvGraphicFramePr>
        <p:xfrm>
          <a:off x="2691140" y="5588000"/>
          <a:ext cx="1827213" cy="412750"/>
        </p:xfrm>
        <a:graphic>
          <a:graphicData uri="http://schemas.openxmlformats.org/presentationml/2006/ole">
            <mc:AlternateContent xmlns:mc="http://schemas.openxmlformats.org/markup-compatibility/2006">
              <mc:Choice xmlns:v="urn:schemas-microsoft-com:vml" Requires="v">
                <p:oleObj spid="_x0000_s596057" name="Equation" r:id="rId12" imgW="952200" imgH="215640" progId="Equation.DSMT4">
                  <p:embed/>
                </p:oleObj>
              </mc:Choice>
              <mc:Fallback>
                <p:oleObj name="Equation" r:id="rId12" imgW="952200" imgH="215640" progId="Equation.DSMT4">
                  <p:embed/>
                  <p:pic>
                    <p:nvPicPr>
                      <p:cNvPr id="9" name="Object 8">
                        <a:extLst>
                          <a:ext uri="{FF2B5EF4-FFF2-40B4-BE49-F238E27FC236}">
                            <a16:creationId xmlns:a16="http://schemas.microsoft.com/office/drawing/2014/main" id="{080477EA-12C2-4EEE-AD6C-2B6104DB0EFD}"/>
                          </a:ext>
                        </a:extLst>
                      </p:cNvPr>
                      <p:cNvPicPr/>
                      <p:nvPr/>
                    </p:nvPicPr>
                    <p:blipFill>
                      <a:blip r:embed="rId13"/>
                      <a:stretch>
                        <a:fillRect/>
                      </a:stretch>
                    </p:blipFill>
                    <p:spPr>
                      <a:xfrm>
                        <a:off x="2691140" y="5588000"/>
                        <a:ext cx="1827213" cy="4127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D9490138-823C-4667-B6B8-6F6CE4F4325F}"/>
              </a:ext>
            </a:extLst>
          </p:cNvPr>
          <p:cNvGraphicFramePr>
            <a:graphicFrameLocks noChangeAspect="1"/>
          </p:cNvGraphicFramePr>
          <p:nvPr>
            <p:extLst>
              <p:ext uri="{D42A27DB-BD31-4B8C-83A1-F6EECF244321}">
                <p14:modId xmlns:p14="http://schemas.microsoft.com/office/powerpoint/2010/main" val="2618042226"/>
              </p:ext>
            </p:extLst>
          </p:nvPr>
        </p:nvGraphicFramePr>
        <p:xfrm>
          <a:off x="2665660" y="4786313"/>
          <a:ext cx="5408613" cy="339725"/>
        </p:xfrm>
        <a:graphic>
          <a:graphicData uri="http://schemas.openxmlformats.org/presentationml/2006/ole">
            <mc:AlternateContent xmlns:mc="http://schemas.openxmlformats.org/markup-compatibility/2006">
              <mc:Choice xmlns:v="urn:schemas-microsoft-com:vml" Requires="v">
                <p:oleObj spid="_x0000_s596058" name="Equation" r:id="rId14" imgW="2819160" imgH="177480" progId="Equation.DSMT4">
                  <p:embed/>
                </p:oleObj>
              </mc:Choice>
              <mc:Fallback>
                <p:oleObj name="Equation" r:id="rId14" imgW="2819160" imgH="177480" progId="Equation.DSMT4">
                  <p:embed/>
                  <p:pic>
                    <p:nvPicPr>
                      <p:cNvPr id="11" name="Object 10">
                        <a:extLst>
                          <a:ext uri="{FF2B5EF4-FFF2-40B4-BE49-F238E27FC236}">
                            <a16:creationId xmlns:a16="http://schemas.microsoft.com/office/drawing/2014/main" id="{D9490138-823C-4667-B6B8-6F6CE4F4325F}"/>
                          </a:ext>
                        </a:extLst>
                      </p:cNvPr>
                      <p:cNvPicPr/>
                      <p:nvPr/>
                    </p:nvPicPr>
                    <p:blipFill>
                      <a:blip r:embed="rId15"/>
                      <a:stretch>
                        <a:fillRect/>
                      </a:stretch>
                    </p:blipFill>
                    <p:spPr>
                      <a:xfrm>
                        <a:off x="2665660" y="4786313"/>
                        <a:ext cx="5408613" cy="3397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82C3190-4C9C-4B75-AE65-802B16826778}"/>
              </a:ext>
            </a:extLst>
          </p:cNvPr>
          <p:cNvGraphicFramePr>
            <a:graphicFrameLocks noChangeAspect="1"/>
          </p:cNvGraphicFramePr>
          <p:nvPr>
            <p:extLst>
              <p:ext uri="{D42A27DB-BD31-4B8C-83A1-F6EECF244321}">
                <p14:modId xmlns:p14="http://schemas.microsoft.com/office/powerpoint/2010/main" val="212518843"/>
              </p:ext>
            </p:extLst>
          </p:nvPr>
        </p:nvGraphicFramePr>
        <p:xfrm>
          <a:off x="2665660" y="5180746"/>
          <a:ext cx="1608138" cy="339725"/>
        </p:xfrm>
        <a:graphic>
          <a:graphicData uri="http://schemas.openxmlformats.org/presentationml/2006/ole">
            <mc:AlternateContent xmlns:mc="http://schemas.openxmlformats.org/markup-compatibility/2006">
              <mc:Choice xmlns:v="urn:schemas-microsoft-com:vml" Requires="v">
                <p:oleObj spid="_x0000_s596059" name="Equation" r:id="rId16" imgW="838080" imgH="177480" progId="Equation.DSMT4">
                  <p:embed/>
                </p:oleObj>
              </mc:Choice>
              <mc:Fallback>
                <p:oleObj name="Equation" r:id="rId16" imgW="838080" imgH="177480" progId="Equation.DSMT4">
                  <p:embed/>
                  <p:pic>
                    <p:nvPicPr>
                      <p:cNvPr id="12" name="Object 11">
                        <a:extLst>
                          <a:ext uri="{FF2B5EF4-FFF2-40B4-BE49-F238E27FC236}">
                            <a16:creationId xmlns:a16="http://schemas.microsoft.com/office/drawing/2014/main" id="{F82C3190-4C9C-4B75-AE65-802B16826778}"/>
                          </a:ext>
                        </a:extLst>
                      </p:cNvPr>
                      <p:cNvPicPr/>
                      <p:nvPr/>
                    </p:nvPicPr>
                    <p:blipFill>
                      <a:blip r:embed="rId17"/>
                      <a:stretch>
                        <a:fillRect/>
                      </a:stretch>
                    </p:blipFill>
                    <p:spPr>
                      <a:xfrm>
                        <a:off x="2665660" y="5180746"/>
                        <a:ext cx="1608138" cy="339725"/>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9F78702E-FB1D-45BB-A7BE-6BB6B92FE2D7}"/>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414100531"/>
      </p:ext>
    </p:extLst>
  </p:cSld>
  <p:clrMapOvr>
    <a:masterClrMapping/>
  </p:clrMapOvr>
  <mc:AlternateContent xmlns:mc="http://schemas.openxmlformats.org/markup-compatibility/2006" xmlns:p14="http://schemas.microsoft.com/office/powerpoint/2010/main">
    <mc:Choice Requires="p14">
      <p:transition spd="slow" p14:dur="2000" advTm="97805"/>
    </mc:Choice>
    <mc:Fallback xmlns="">
      <p:transition spd="slow" advTm="97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Suppose that a linear operator </a:t>
            </a:r>
            <a:r>
              <a:rPr lang="en-US" i="1" dirty="0">
                <a:latin typeface="Times New Roman" panose="02020603050405020304" pitchFamily="18" charset="0"/>
              </a:rPr>
              <a:t>A</a:t>
            </a:r>
            <a:r>
              <a:rPr lang="en-US" dirty="0">
                <a:latin typeface="Times New Roman" panose="02020603050405020304" pitchFamily="18" charset="0"/>
              </a:rPr>
              <a:t>:</a:t>
            </a:r>
            <a:r>
              <a:rPr lang="en-US" dirty="0">
                <a:latin typeface="Edwardian Script ITC" panose="030303020407070D0804" pitchFamily="66" charset="0"/>
              </a:rPr>
              <a:t>U</a:t>
            </a:r>
            <a:r>
              <a:rPr lang="en-US" dirty="0"/>
              <a:t> </a:t>
            </a:r>
            <a:r>
              <a:rPr lang="en-US" dirty="0">
                <a:latin typeface="Times New Roman" panose="02020603050405020304" pitchFamily="18" charset="0"/>
              </a:rPr>
              <a:t>→</a:t>
            </a:r>
            <a:r>
              <a:rPr lang="en-US" dirty="0">
                <a:latin typeface="Edwardian Script ITC" panose="030303020407070D0804" pitchFamily="66" charset="0"/>
              </a:rPr>
              <a:t>U</a:t>
            </a:r>
            <a:r>
              <a:rPr lang="en-US" dirty="0"/>
              <a:t>  has property that it maps a vector onto a scalar multiple of itself</a:t>
            </a:r>
          </a:p>
          <a:p>
            <a:pPr lvl="1"/>
            <a:r>
              <a:rPr lang="en-US" dirty="0"/>
              <a:t>That is, there is a non-zero vector </a:t>
            </a:r>
            <a:r>
              <a:rPr lang="en-US" b="1" dirty="0"/>
              <a:t>u</a:t>
            </a:r>
            <a:r>
              <a:rPr lang="en-US" dirty="0"/>
              <a:t> such that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Symbol" panose="05050102010706020507" pitchFamily="18" charset="2"/>
              </a:rPr>
              <a:t>l </a:t>
            </a:r>
            <a:r>
              <a:rPr lang="en-US" b="1" dirty="0">
                <a:latin typeface="Times New Roman" panose="02020603050405020304" pitchFamily="18" charset="0"/>
              </a:rPr>
              <a:t>u</a:t>
            </a:r>
            <a:r>
              <a:rPr lang="en-US" b="1" dirty="0"/>
              <a:t> </a:t>
            </a:r>
          </a:p>
          <a:p>
            <a:pPr lvl="1"/>
            <a:r>
              <a:rPr lang="en-US" dirty="0"/>
              <a:t>We will always exclude the zero vector from being such a candidate, as </a:t>
            </a:r>
            <a:r>
              <a:rPr lang="en-US" i="1" dirty="0">
                <a:latin typeface="Times New Roman" panose="02020603050405020304" pitchFamily="18" charset="0"/>
              </a:rPr>
              <a:t>A</a:t>
            </a:r>
            <a:r>
              <a:rPr lang="en-US" b="1" dirty="0">
                <a:latin typeface="Times New Roman" panose="02020603050405020304" pitchFamily="18" charset="0"/>
              </a:rPr>
              <a:t>0</a:t>
            </a:r>
            <a:r>
              <a:rPr lang="en-US" dirty="0">
                <a:latin typeface="Times New Roman" panose="02020603050405020304" pitchFamily="18" charset="0"/>
              </a:rPr>
              <a:t> = </a:t>
            </a:r>
            <a:r>
              <a:rPr lang="en-US" i="1" dirty="0">
                <a:latin typeface="Symbol" panose="05050102010706020507" pitchFamily="18" charset="2"/>
              </a:rPr>
              <a:t>l </a:t>
            </a:r>
            <a:r>
              <a:rPr lang="en-US" b="1" dirty="0">
                <a:latin typeface="Times New Roman" panose="02020603050405020304" pitchFamily="18" charset="0"/>
              </a:rPr>
              <a:t>0</a:t>
            </a:r>
            <a:r>
              <a:rPr lang="en-US" dirty="0"/>
              <a:t>  for all scalars </a:t>
            </a:r>
            <a:r>
              <a:rPr lang="en-US" i="1" dirty="0">
                <a:latin typeface="Symbol" panose="05050102010706020507" pitchFamily="18" charset="2"/>
              </a:rPr>
              <a:t>l</a:t>
            </a:r>
            <a:endParaRPr lang="en-US" dirty="0"/>
          </a:p>
          <a:p>
            <a:pPr lvl="1"/>
            <a:endParaRPr lang="en-US" dirty="0"/>
          </a:p>
          <a:p>
            <a:r>
              <a:rPr lang="en-US" dirty="0"/>
              <a:t>If there exists such a vector </a:t>
            </a:r>
            <a:r>
              <a:rPr lang="en-US" b="1" dirty="0"/>
              <a:t>u</a:t>
            </a:r>
            <a:r>
              <a:rPr lang="en-US" dirty="0"/>
              <a:t>,</a:t>
            </a:r>
            <a:br>
              <a:rPr lang="en-US" dirty="0"/>
            </a:br>
            <a:r>
              <a:rPr lang="en-US" dirty="0"/>
              <a:t>	that vector is said to be an eigenvector of </a:t>
            </a:r>
            <a:r>
              <a:rPr lang="en-US" i="1" dirty="0"/>
              <a:t>A</a:t>
            </a:r>
            <a:r>
              <a:rPr lang="en-US" dirty="0"/>
              <a:t>, and</a:t>
            </a:r>
            <a:br>
              <a:rPr lang="en-US" dirty="0"/>
            </a:br>
            <a:r>
              <a:rPr lang="en-US" dirty="0"/>
              <a:t>	the corresponding </a:t>
            </a:r>
            <a:r>
              <a:rPr lang="en-US" i="1" dirty="0">
                <a:latin typeface="Symbol" panose="05050102010706020507" pitchFamily="18" charset="2"/>
              </a:rPr>
              <a:t>l</a:t>
            </a:r>
            <a:r>
              <a:rPr lang="en-US" dirty="0"/>
              <a:t> is the eigenvalue associated </a:t>
            </a:r>
            <a:r>
              <a:rPr lang="en-US" b="1" dirty="0"/>
              <a:t>u</a:t>
            </a:r>
          </a:p>
          <a:p>
            <a:pPr lvl="1"/>
            <a:r>
              <a:rPr lang="en-US" dirty="0"/>
              <a:t>If an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 has </a:t>
            </a:r>
            <a:r>
              <a:rPr lang="en-US" i="1" dirty="0"/>
              <a:t>n</a:t>
            </a:r>
            <a:r>
              <a:rPr lang="en-US" dirty="0"/>
              <a:t> eigenvalues (counting multiplicity),</a:t>
            </a:r>
            <a:br>
              <a:rPr lang="en-US" dirty="0"/>
            </a:br>
            <a:r>
              <a:rPr lang="en-US" dirty="0"/>
              <a:t>	then the eigenvectors and their corresponding eigenvalues 	completely describe the behavior of the matrix</a:t>
            </a:r>
          </a:p>
        </p:txBody>
      </p:sp>
      <p:sp>
        <p:nvSpPr>
          <p:cNvPr id="4" name="Footer Placeholder 3"/>
          <p:cNvSpPr>
            <a:spLocks noGrp="1"/>
          </p:cNvSpPr>
          <p:nvPr>
            <p:ph type="ftr" sz="quarter" idx="11"/>
          </p:nvPr>
        </p:nvSpPr>
        <p:spPr/>
        <p:txBody>
          <a:bodyPr/>
          <a:lstStyle/>
          <a:p>
            <a:r>
              <a:rPr lang="en-US"/>
              <a:t>1-dimensional invariant subspaces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pic>
        <p:nvPicPr>
          <p:cNvPr id="9" name="Audio 8">
            <a:hlinkClick r:id="" action="ppaction://media"/>
            <a:extLst>
              <a:ext uri="{FF2B5EF4-FFF2-40B4-BE49-F238E27FC236}">
                <a16:creationId xmlns:a16="http://schemas.microsoft.com/office/drawing/2014/main" id="{9F05B18B-2641-4830-93D5-5007369AEBE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79963708"/>
      </p:ext>
    </p:extLst>
  </p:cSld>
  <p:clrMapOvr>
    <a:masterClrMapping/>
  </p:clrMapOvr>
  <mc:AlternateContent xmlns:mc="http://schemas.openxmlformats.org/markup-compatibility/2006" xmlns:p14="http://schemas.microsoft.com/office/powerpoint/2010/main">
    <mc:Choice Requires="p14">
      <p:transition spd="slow" p14:dur="2000" advTm="81297"/>
    </mc:Choice>
    <mc:Fallback xmlns="">
      <p:transition spd="slow" advTm="81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588-824B-4D7D-ABE9-D5F13CD4D913}"/>
              </a:ext>
            </a:extLst>
          </p:cNvPr>
          <p:cNvSpPr>
            <a:spLocks noGrp="1"/>
          </p:cNvSpPr>
          <p:nvPr>
            <p:ph type="title"/>
          </p:nvPr>
        </p:nvSpPr>
        <p:spPr/>
        <p:txBody>
          <a:bodyPr/>
          <a:lstStyle/>
          <a:p>
            <a:r>
              <a:rPr lang="en-US" dirty="0"/>
              <a:t>Finding eigenvalues</a:t>
            </a:r>
          </a:p>
        </p:txBody>
      </p:sp>
      <p:sp>
        <p:nvSpPr>
          <p:cNvPr id="3" name="Content Placeholder 2">
            <a:extLst>
              <a:ext uri="{FF2B5EF4-FFF2-40B4-BE49-F238E27FC236}">
                <a16:creationId xmlns:a16="http://schemas.microsoft.com/office/drawing/2014/main" id="{C97F0E60-6C76-45FC-9707-B9176EA48B80}"/>
              </a:ext>
            </a:extLst>
          </p:cNvPr>
          <p:cNvSpPr>
            <a:spLocks noGrp="1"/>
          </p:cNvSpPr>
          <p:nvPr>
            <p:ph idx="1"/>
          </p:nvPr>
        </p:nvSpPr>
        <p:spPr>
          <a:xfrm>
            <a:off x="457200" y="1600200"/>
            <a:ext cx="8530046" cy="4525963"/>
          </a:xfrm>
        </p:spPr>
        <p:txBody>
          <a:bodyPr>
            <a:noAutofit/>
          </a:bodyPr>
          <a:lstStyle/>
          <a:p>
            <a:r>
              <a:rPr lang="en-US" dirty="0"/>
              <a:t>Let’s do this:</a:t>
            </a:r>
          </a:p>
          <a:p>
            <a:pPr marL="0" indent="0">
              <a:buNone/>
            </a:pPr>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Thus,                                                      </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Thus, one eigenvalue is </a:t>
            </a:r>
            <a:r>
              <a:rPr lang="en-US" i="1" dirty="0">
                <a:latin typeface="Symbol" panose="05050102010706020507" pitchFamily="18" charset="2"/>
              </a:rPr>
              <a:t>l</a:t>
            </a:r>
            <a:r>
              <a:rPr lang="en-US" baseline="-25000" dirty="0">
                <a:latin typeface="Symbol" panose="05050102010706020507" pitchFamily="18" charset="2"/>
              </a:rPr>
              <a:t>1</a:t>
            </a:r>
            <a:r>
              <a:rPr lang="en-US" dirty="0">
                <a:latin typeface="Times New Roman" panose="02020603050405020304" pitchFamily="18" charset="0"/>
              </a:rPr>
              <a:t> = 9 with other roots –2 ± 3</a:t>
            </a:r>
            <a:r>
              <a:rPr lang="en-US" i="1" dirty="0">
                <a:latin typeface="Times New Roman" panose="02020603050405020304" pitchFamily="18" charset="0"/>
              </a:rPr>
              <a:t>j</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5B636F00-541D-4897-8F27-97BCCA2D5477}"/>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638DAC11-D72C-4148-AE0B-AACC84B31C35}"/>
              </a:ext>
            </a:extLst>
          </p:cNvPr>
          <p:cNvSpPr>
            <a:spLocks noGrp="1"/>
          </p:cNvSpPr>
          <p:nvPr>
            <p:ph type="sldNum" sz="quarter" idx="12"/>
          </p:nvPr>
        </p:nvSpPr>
        <p:spPr/>
        <p:txBody>
          <a:bodyPr/>
          <a:lstStyle/>
          <a:p>
            <a:fld id="{42EF6DC8-DA9C-4533-8A40-BB00A2545AF8}" type="slidenum">
              <a:rPr lang="en-CA" smtClean="0"/>
              <a:pPr/>
              <a:t>30</a:t>
            </a:fld>
            <a:endParaRPr lang="en-CA"/>
          </a:p>
        </p:txBody>
      </p:sp>
      <p:graphicFrame>
        <p:nvGraphicFramePr>
          <p:cNvPr id="6" name="Object 5">
            <a:extLst>
              <a:ext uri="{FF2B5EF4-FFF2-40B4-BE49-F238E27FC236}">
                <a16:creationId xmlns:a16="http://schemas.microsoft.com/office/drawing/2014/main" id="{CA657867-FECE-429B-BEF6-96D9A2A51950}"/>
              </a:ext>
            </a:extLst>
          </p:cNvPr>
          <p:cNvGraphicFramePr>
            <a:graphicFrameLocks noChangeAspect="1"/>
          </p:cNvGraphicFramePr>
          <p:nvPr>
            <p:extLst>
              <p:ext uri="{D42A27DB-BD31-4B8C-83A1-F6EECF244321}">
                <p14:modId xmlns:p14="http://schemas.microsoft.com/office/powerpoint/2010/main" val="2181779941"/>
              </p:ext>
            </p:extLst>
          </p:nvPr>
        </p:nvGraphicFramePr>
        <p:xfrm>
          <a:off x="2420938" y="1220788"/>
          <a:ext cx="2438400" cy="1255712"/>
        </p:xfrm>
        <a:graphic>
          <a:graphicData uri="http://schemas.openxmlformats.org/presentationml/2006/ole">
            <mc:AlternateContent xmlns:mc="http://schemas.openxmlformats.org/markup-compatibility/2006">
              <mc:Choice xmlns:v="urn:schemas-microsoft-com:vml" Requires="v">
                <p:oleObj spid="_x0000_s597066" name="Equation" r:id="rId6" imgW="1155600" imgH="596880" progId="Equation.DSMT4">
                  <p:embed/>
                </p:oleObj>
              </mc:Choice>
              <mc:Fallback>
                <p:oleObj name="Equation" r:id="rId6" imgW="1155600" imgH="596880" progId="Equation.DSMT4">
                  <p:embed/>
                  <p:pic>
                    <p:nvPicPr>
                      <p:cNvPr id="6" name="Object 5">
                        <a:extLst>
                          <a:ext uri="{FF2B5EF4-FFF2-40B4-BE49-F238E27FC236}">
                            <a16:creationId xmlns:a16="http://schemas.microsoft.com/office/drawing/2014/main" id="{CA657867-FECE-429B-BEF6-96D9A2A51950}"/>
                          </a:ext>
                        </a:extLst>
                      </p:cNvPr>
                      <p:cNvPicPr/>
                      <p:nvPr/>
                    </p:nvPicPr>
                    <p:blipFill>
                      <a:blip r:embed="rId7"/>
                      <a:stretch>
                        <a:fillRect/>
                      </a:stretch>
                    </p:blipFill>
                    <p:spPr>
                      <a:xfrm>
                        <a:off x="2420938" y="1220788"/>
                        <a:ext cx="2438400" cy="1255712"/>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2AAE931-DB85-477B-9BB6-77A8A4786D18}"/>
              </a:ext>
            </a:extLst>
          </p:cNvPr>
          <p:cNvGraphicFramePr>
            <a:graphicFrameLocks noChangeAspect="1"/>
          </p:cNvGraphicFramePr>
          <p:nvPr>
            <p:extLst>
              <p:ext uri="{D42A27DB-BD31-4B8C-83A1-F6EECF244321}">
                <p14:modId xmlns:p14="http://schemas.microsoft.com/office/powerpoint/2010/main" val="3162157668"/>
              </p:ext>
            </p:extLst>
          </p:nvPr>
        </p:nvGraphicFramePr>
        <p:xfrm>
          <a:off x="1919288" y="2782888"/>
          <a:ext cx="3560762" cy="1257300"/>
        </p:xfrm>
        <a:graphic>
          <a:graphicData uri="http://schemas.openxmlformats.org/presentationml/2006/ole">
            <mc:AlternateContent xmlns:mc="http://schemas.openxmlformats.org/markup-compatibility/2006">
              <mc:Choice xmlns:v="urn:schemas-microsoft-com:vml" Requires="v">
                <p:oleObj spid="_x0000_s597067" name="Equation" r:id="rId8" imgW="1688760" imgH="596880" progId="Equation.DSMT4">
                  <p:embed/>
                </p:oleObj>
              </mc:Choice>
              <mc:Fallback>
                <p:oleObj name="Equation" r:id="rId8" imgW="1688760" imgH="596880" progId="Equation.DSMT4">
                  <p:embed/>
                  <p:pic>
                    <p:nvPicPr>
                      <p:cNvPr id="7" name="Object 6">
                        <a:extLst>
                          <a:ext uri="{FF2B5EF4-FFF2-40B4-BE49-F238E27FC236}">
                            <a16:creationId xmlns:a16="http://schemas.microsoft.com/office/drawing/2014/main" id="{92AAE931-DB85-477B-9BB6-77A8A4786D18}"/>
                          </a:ext>
                        </a:extLst>
                      </p:cNvPr>
                      <p:cNvPicPr/>
                      <p:nvPr/>
                    </p:nvPicPr>
                    <p:blipFill>
                      <a:blip r:embed="rId9"/>
                      <a:stretch>
                        <a:fillRect/>
                      </a:stretch>
                    </p:blipFill>
                    <p:spPr>
                      <a:xfrm>
                        <a:off x="1919288" y="2782888"/>
                        <a:ext cx="3560762" cy="12573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2D71F728-B001-4514-B695-4D283302C84F}"/>
              </a:ext>
            </a:extLst>
          </p:cNvPr>
          <p:cNvGraphicFramePr>
            <a:graphicFrameLocks noChangeAspect="1"/>
          </p:cNvGraphicFramePr>
          <p:nvPr>
            <p:extLst>
              <p:ext uri="{D42A27DB-BD31-4B8C-83A1-F6EECF244321}">
                <p14:modId xmlns:p14="http://schemas.microsoft.com/office/powerpoint/2010/main" val="2088057003"/>
              </p:ext>
            </p:extLst>
          </p:nvPr>
        </p:nvGraphicFramePr>
        <p:xfrm>
          <a:off x="1389063" y="4040188"/>
          <a:ext cx="7134225" cy="801687"/>
        </p:xfrm>
        <a:graphic>
          <a:graphicData uri="http://schemas.openxmlformats.org/presentationml/2006/ole">
            <mc:AlternateContent xmlns:mc="http://schemas.openxmlformats.org/markup-compatibility/2006">
              <mc:Choice xmlns:v="urn:schemas-microsoft-com:vml" Requires="v">
                <p:oleObj spid="_x0000_s597068" name="Equation" r:id="rId10" imgW="3720960" imgH="419040" progId="Equation.DSMT4">
                  <p:embed/>
                </p:oleObj>
              </mc:Choice>
              <mc:Fallback>
                <p:oleObj name="Equation" r:id="rId10" imgW="3720960" imgH="419040" progId="Equation.DSMT4">
                  <p:embed/>
                  <p:pic>
                    <p:nvPicPr>
                      <p:cNvPr id="8" name="Object 7">
                        <a:extLst>
                          <a:ext uri="{FF2B5EF4-FFF2-40B4-BE49-F238E27FC236}">
                            <a16:creationId xmlns:a16="http://schemas.microsoft.com/office/drawing/2014/main" id="{2D71F728-B001-4514-B695-4D283302C84F}"/>
                          </a:ext>
                        </a:extLst>
                      </p:cNvPr>
                      <p:cNvPicPr/>
                      <p:nvPr/>
                    </p:nvPicPr>
                    <p:blipFill>
                      <a:blip r:embed="rId11"/>
                      <a:stretch>
                        <a:fillRect/>
                      </a:stretch>
                    </p:blipFill>
                    <p:spPr>
                      <a:xfrm>
                        <a:off x="1389063" y="4040188"/>
                        <a:ext cx="7134225" cy="80168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80477EA-12C2-4EEE-AD6C-2B6104DB0EFD}"/>
              </a:ext>
            </a:extLst>
          </p:cNvPr>
          <p:cNvGraphicFramePr>
            <a:graphicFrameLocks noChangeAspect="1"/>
          </p:cNvGraphicFramePr>
          <p:nvPr>
            <p:extLst>
              <p:ext uri="{D42A27DB-BD31-4B8C-83A1-F6EECF244321}">
                <p14:modId xmlns:p14="http://schemas.microsoft.com/office/powerpoint/2010/main" val="1141200612"/>
              </p:ext>
            </p:extLst>
          </p:nvPr>
        </p:nvGraphicFramePr>
        <p:xfrm>
          <a:off x="2690813" y="5565529"/>
          <a:ext cx="2338388" cy="461962"/>
        </p:xfrm>
        <a:graphic>
          <a:graphicData uri="http://schemas.openxmlformats.org/presentationml/2006/ole">
            <mc:AlternateContent xmlns:mc="http://schemas.openxmlformats.org/markup-compatibility/2006">
              <mc:Choice xmlns:v="urn:schemas-microsoft-com:vml" Requires="v">
                <p:oleObj spid="_x0000_s597069" name="Equation" r:id="rId12" imgW="1218960" imgH="241200" progId="Equation.DSMT4">
                  <p:embed/>
                </p:oleObj>
              </mc:Choice>
              <mc:Fallback>
                <p:oleObj name="Equation" r:id="rId12" imgW="1218960" imgH="241200" progId="Equation.DSMT4">
                  <p:embed/>
                  <p:pic>
                    <p:nvPicPr>
                      <p:cNvPr id="9" name="Object 8">
                        <a:extLst>
                          <a:ext uri="{FF2B5EF4-FFF2-40B4-BE49-F238E27FC236}">
                            <a16:creationId xmlns:a16="http://schemas.microsoft.com/office/drawing/2014/main" id="{080477EA-12C2-4EEE-AD6C-2B6104DB0EFD}"/>
                          </a:ext>
                        </a:extLst>
                      </p:cNvPr>
                      <p:cNvPicPr/>
                      <p:nvPr/>
                    </p:nvPicPr>
                    <p:blipFill>
                      <a:blip r:embed="rId13"/>
                      <a:stretch>
                        <a:fillRect/>
                      </a:stretch>
                    </p:blipFill>
                    <p:spPr>
                      <a:xfrm>
                        <a:off x="2690813" y="5565529"/>
                        <a:ext cx="2338388" cy="46196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D9490138-823C-4667-B6B8-6F6CE4F4325F}"/>
              </a:ext>
            </a:extLst>
          </p:cNvPr>
          <p:cNvGraphicFramePr>
            <a:graphicFrameLocks noChangeAspect="1"/>
          </p:cNvGraphicFramePr>
          <p:nvPr>
            <p:extLst>
              <p:ext uri="{D42A27DB-BD31-4B8C-83A1-F6EECF244321}">
                <p14:modId xmlns:p14="http://schemas.microsoft.com/office/powerpoint/2010/main" val="3759789297"/>
              </p:ext>
            </p:extLst>
          </p:nvPr>
        </p:nvGraphicFramePr>
        <p:xfrm>
          <a:off x="2690813" y="4786313"/>
          <a:ext cx="5775325" cy="339725"/>
        </p:xfrm>
        <a:graphic>
          <a:graphicData uri="http://schemas.openxmlformats.org/presentationml/2006/ole">
            <mc:AlternateContent xmlns:mc="http://schemas.openxmlformats.org/markup-compatibility/2006">
              <mc:Choice xmlns:v="urn:schemas-microsoft-com:vml" Requires="v">
                <p:oleObj spid="_x0000_s597070" name="Equation" r:id="rId14" imgW="3009600" imgH="177480" progId="Equation.DSMT4">
                  <p:embed/>
                </p:oleObj>
              </mc:Choice>
              <mc:Fallback>
                <p:oleObj name="Equation" r:id="rId14" imgW="3009600" imgH="177480" progId="Equation.DSMT4">
                  <p:embed/>
                  <p:pic>
                    <p:nvPicPr>
                      <p:cNvPr id="11" name="Object 10">
                        <a:extLst>
                          <a:ext uri="{FF2B5EF4-FFF2-40B4-BE49-F238E27FC236}">
                            <a16:creationId xmlns:a16="http://schemas.microsoft.com/office/drawing/2014/main" id="{D9490138-823C-4667-B6B8-6F6CE4F4325F}"/>
                          </a:ext>
                        </a:extLst>
                      </p:cNvPr>
                      <p:cNvPicPr/>
                      <p:nvPr/>
                    </p:nvPicPr>
                    <p:blipFill>
                      <a:blip r:embed="rId15"/>
                      <a:stretch>
                        <a:fillRect/>
                      </a:stretch>
                    </p:blipFill>
                    <p:spPr>
                      <a:xfrm>
                        <a:off x="2690813" y="4786313"/>
                        <a:ext cx="5775325" cy="3397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82C3190-4C9C-4B75-AE65-802B16826778}"/>
              </a:ext>
            </a:extLst>
          </p:cNvPr>
          <p:cNvGraphicFramePr>
            <a:graphicFrameLocks noChangeAspect="1"/>
          </p:cNvGraphicFramePr>
          <p:nvPr>
            <p:extLst>
              <p:ext uri="{D42A27DB-BD31-4B8C-83A1-F6EECF244321}">
                <p14:modId xmlns:p14="http://schemas.microsoft.com/office/powerpoint/2010/main" val="2606837109"/>
              </p:ext>
            </p:extLst>
          </p:nvPr>
        </p:nvGraphicFramePr>
        <p:xfrm>
          <a:off x="2679875" y="5177712"/>
          <a:ext cx="2290763" cy="339725"/>
        </p:xfrm>
        <a:graphic>
          <a:graphicData uri="http://schemas.openxmlformats.org/presentationml/2006/ole">
            <mc:AlternateContent xmlns:mc="http://schemas.openxmlformats.org/markup-compatibility/2006">
              <mc:Choice xmlns:v="urn:schemas-microsoft-com:vml" Requires="v">
                <p:oleObj spid="_x0000_s597071" name="Equation" r:id="rId16" imgW="1193760" imgH="177480" progId="Equation.DSMT4">
                  <p:embed/>
                </p:oleObj>
              </mc:Choice>
              <mc:Fallback>
                <p:oleObj name="Equation" r:id="rId16" imgW="1193760" imgH="177480" progId="Equation.DSMT4">
                  <p:embed/>
                  <p:pic>
                    <p:nvPicPr>
                      <p:cNvPr id="12" name="Object 11">
                        <a:extLst>
                          <a:ext uri="{FF2B5EF4-FFF2-40B4-BE49-F238E27FC236}">
                            <a16:creationId xmlns:a16="http://schemas.microsoft.com/office/drawing/2014/main" id="{F82C3190-4C9C-4B75-AE65-802B16826778}"/>
                          </a:ext>
                        </a:extLst>
                      </p:cNvPr>
                      <p:cNvPicPr/>
                      <p:nvPr/>
                    </p:nvPicPr>
                    <p:blipFill>
                      <a:blip r:embed="rId17"/>
                      <a:stretch>
                        <a:fillRect/>
                      </a:stretch>
                    </p:blipFill>
                    <p:spPr>
                      <a:xfrm>
                        <a:off x="2679875" y="5177712"/>
                        <a:ext cx="2290763" cy="339725"/>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AA08C002-D0A7-44CF-B1F3-DED51DC358C6}"/>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56178430"/>
      </p:ext>
    </p:extLst>
  </p:cSld>
  <p:clrMapOvr>
    <a:masterClrMapping/>
  </p:clrMapOvr>
  <mc:AlternateContent xmlns:mc="http://schemas.openxmlformats.org/markup-compatibility/2006" xmlns:p14="http://schemas.microsoft.com/office/powerpoint/2010/main">
    <mc:Choice Requires="p14">
      <p:transition spd="slow" p14:dur="2000" advTm="60679"/>
    </mc:Choice>
    <mc:Fallback xmlns="">
      <p:transition spd="slow" advTm="60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588-824B-4D7D-ABE9-D5F13CD4D913}"/>
              </a:ext>
            </a:extLst>
          </p:cNvPr>
          <p:cNvSpPr>
            <a:spLocks noGrp="1"/>
          </p:cNvSpPr>
          <p:nvPr>
            <p:ph type="title"/>
          </p:nvPr>
        </p:nvSpPr>
        <p:spPr/>
        <p:txBody>
          <a:bodyPr/>
          <a:lstStyle/>
          <a:p>
            <a:r>
              <a:rPr lang="en-US" dirty="0"/>
              <a:t>Finding eigenvectors</a:t>
            </a:r>
          </a:p>
        </p:txBody>
      </p:sp>
      <p:sp>
        <p:nvSpPr>
          <p:cNvPr id="3" name="Content Placeholder 2">
            <a:extLst>
              <a:ext uri="{FF2B5EF4-FFF2-40B4-BE49-F238E27FC236}">
                <a16:creationId xmlns:a16="http://schemas.microsoft.com/office/drawing/2014/main" id="{C97F0E60-6C76-45FC-9707-B9176EA48B80}"/>
              </a:ext>
            </a:extLst>
          </p:cNvPr>
          <p:cNvSpPr>
            <a:spLocks noGrp="1"/>
          </p:cNvSpPr>
          <p:nvPr>
            <p:ph idx="1"/>
          </p:nvPr>
        </p:nvSpPr>
        <p:spPr>
          <a:xfrm>
            <a:off x="457200" y="1600200"/>
            <a:ext cx="8530046" cy="4525963"/>
          </a:xfrm>
        </p:spPr>
        <p:txBody>
          <a:bodyPr>
            <a:noAutofit/>
          </a:bodyPr>
          <a:lstStyle/>
          <a:p>
            <a:r>
              <a:rPr lang="en-US" dirty="0"/>
              <a:t>Now, suppose we have an eigenvalue </a:t>
            </a:r>
            <a:r>
              <a:rPr lang="en-US" i="1" dirty="0">
                <a:latin typeface="Symbol" panose="05050102010706020507" pitchFamily="18" charset="2"/>
              </a:rPr>
              <a:t>l</a:t>
            </a:r>
            <a:r>
              <a:rPr lang="en-US" dirty="0"/>
              <a:t> such that</a:t>
            </a:r>
          </a:p>
          <a:p>
            <a:pPr marL="0" indent="0" algn="ctr">
              <a:buNone/>
            </a:pP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i="1" dirty="0" err="1">
                <a:latin typeface="Symbol" panose="05050102010706020507" pitchFamily="18" charset="2"/>
              </a:rPr>
              <a:t>l</a:t>
            </a:r>
            <a:r>
              <a:rPr lang="en-US" b="1" dirty="0" err="1">
                <a:latin typeface="Times New Roman" panose="02020603050405020304" pitchFamily="18" charset="0"/>
              </a:rPr>
              <a:t>u</a:t>
            </a:r>
            <a:endParaRPr lang="en-US" dirty="0"/>
          </a:p>
          <a:p>
            <a:pPr marL="0" indent="0">
              <a:buNone/>
            </a:pPr>
            <a:r>
              <a:rPr lang="en-US" dirty="0"/>
              <a:t>      for some </a:t>
            </a:r>
            <a:r>
              <a:rPr lang="en-US" b="1" dirty="0"/>
              <a:t>u </a:t>
            </a:r>
          </a:p>
          <a:p>
            <a:pPr lvl="1"/>
            <a:r>
              <a:rPr lang="en-US" dirty="0"/>
              <a:t>How do we find </a:t>
            </a:r>
            <a:r>
              <a:rPr lang="en-US" b="1" dirty="0"/>
              <a:t>u</a:t>
            </a:r>
            <a:r>
              <a:rPr lang="en-US" dirty="0"/>
              <a:t>?</a:t>
            </a:r>
          </a:p>
          <a:p>
            <a:r>
              <a:rPr lang="en-US" dirty="0"/>
              <a:t>How about solving the homogenous system of linear equations?</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rPr>
              <a:t>(</a:t>
            </a:r>
            <a:r>
              <a:rPr kumimoji="0" lang="en-US" sz="2200" b="0" i="1" u="none" strike="noStrike" kern="1200" cap="none" spc="0" normalizeH="0" baseline="0" noProof="0" dirty="0" err="1">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l</a:t>
            </a:r>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I</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rPr>
              <a:t>)</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 </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p>
          <a:p>
            <a:r>
              <a:rPr lang="en-US" dirty="0"/>
              <a:t>Given an eigenvalue </a:t>
            </a:r>
            <a:r>
              <a:rPr lang="en-US" i="1" dirty="0">
                <a:latin typeface="Symbol" panose="05050102010706020507" pitchFamily="18" charset="2"/>
              </a:rPr>
              <a:t>l</a:t>
            </a:r>
            <a:r>
              <a:rPr lang="en-US" dirty="0"/>
              <a:t>,</a:t>
            </a:r>
            <a:br>
              <a:rPr lang="en-US" dirty="0"/>
            </a:br>
            <a:r>
              <a:rPr lang="en-US" dirty="0"/>
              <a:t>	we are finding a basis for the null space of </a:t>
            </a:r>
            <a:r>
              <a:rPr kumimoji="0" lang="en-US" sz="2200" b="0" i="1" u="none" strike="noStrike" kern="1200" cap="none" spc="0" normalizeH="0" baseline="0" noProof="0" dirty="0" err="1">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l</a:t>
            </a:r>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I</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p>
          <a:p>
            <a:r>
              <a:rPr lang="en-US" dirty="0"/>
              <a:t>The number of linearly independent eigenvectors for a given </a:t>
            </a:r>
            <a:br>
              <a:rPr lang="en-US" dirty="0"/>
            </a:br>
            <a:r>
              <a:rPr lang="en-US" dirty="0"/>
              <a:t>eigenvalue</a:t>
            </a:r>
          </a:p>
          <a:p>
            <a:pPr lvl="1"/>
            <a:r>
              <a:rPr lang="en-US" dirty="0"/>
              <a:t>Will be at least 1</a:t>
            </a:r>
          </a:p>
          <a:p>
            <a:pPr lvl="1"/>
            <a:r>
              <a:rPr lang="en-US" dirty="0"/>
              <a:t>Shall not exceed the multiplicity of the eigenvalue</a:t>
            </a:r>
          </a:p>
        </p:txBody>
      </p:sp>
      <p:sp>
        <p:nvSpPr>
          <p:cNvPr id="4" name="Footer Placeholder 3">
            <a:extLst>
              <a:ext uri="{FF2B5EF4-FFF2-40B4-BE49-F238E27FC236}">
                <a16:creationId xmlns:a16="http://schemas.microsoft.com/office/drawing/2014/main" id="{5B636F00-541D-4897-8F27-97BCCA2D5477}"/>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638DAC11-D72C-4148-AE0B-AACC84B31C35}"/>
              </a:ext>
            </a:extLst>
          </p:cNvPr>
          <p:cNvSpPr>
            <a:spLocks noGrp="1"/>
          </p:cNvSpPr>
          <p:nvPr>
            <p:ph type="sldNum" sz="quarter" idx="12"/>
          </p:nvPr>
        </p:nvSpPr>
        <p:spPr/>
        <p:txBody>
          <a:bodyPr/>
          <a:lstStyle/>
          <a:p>
            <a:fld id="{42EF6DC8-DA9C-4533-8A40-BB00A2545AF8}" type="slidenum">
              <a:rPr lang="en-CA" smtClean="0"/>
              <a:pPr/>
              <a:t>31</a:t>
            </a:fld>
            <a:endParaRPr lang="en-CA"/>
          </a:p>
        </p:txBody>
      </p:sp>
      <p:pic>
        <p:nvPicPr>
          <p:cNvPr id="8" name="Audio 7">
            <a:hlinkClick r:id="" action="ppaction://media"/>
            <a:extLst>
              <a:ext uri="{FF2B5EF4-FFF2-40B4-BE49-F238E27FC236}">
                <a16:creationId xmlns:a16="http://schemas.microsoft.com/office/drawing/2014/main" id="{6F0A9E81-A07E-4A1F-9269-208FFEA8849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51706489"/>
      </p:ext>
    </p:extLst>
  </p:cSld>
  <p:clrMapOvr>
    <a:masterClrMapping/>
  </p:clrMapOvr>
  <mc:AlternateContent xmlns:mc="http://schemas.openxmlformats.org/markup-compatibility/2006" xmlns:p14="http://schemas.microsoft.com/office/powerpoint/2010/main">
    <mc:Choice Requires="p14">
      <p:transition spd="slow" p14:dur="2000" advTm="82690"/>
    </mc:Choice>
    <mc:Fallback xmlns="">
      <p:transition spd="slow" advTm="82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588-824B-4D7D-ABE9-D5F13CD4D913}"/>
              </a:ext>
            </a:extLst>
          </p:cNvPr>
          <p:cNvSpPr>
            <a:spLocks noGrp="1"/>
          </p:cNvSpPr>
          <p:nvPr>
            <p:ph type="title"/>
          </p:nvPr>
        </p:nvSpPr>
        <p:spPr/>
        <p:txBody>
          <a:bodyPr/>
          <a:lstStyle/>
          <a:p>
            <a:r>
              <a:rPr lang="en-US" dirty="0"/>
              <a:t>Finding eigenvectors</a:t>
            </a:r>
          </a:p>
        </p:txBody>
      </p:sp>
      <p:sp>
        <p:nvSpPr>
          <p:cNvPr id="3" name="Content Placeholder 2">
            <a:extLst>
              <a:ext uri="{FF2B5EF4-FFF2-40B4-BE49-F238E27FC236}">
                <a16:creationId xmlns:a16="http://schemas.microsoft.com/office/drawing/2014/main" id="{C97F0E60-6C76-45FC-9707-B9176EA48B80}"/>
              </a:ext>
            </a:extLst>
          </p:cNvPr>
          <p:cNvSpPr>
            <a:spLocks noGrp="1"/>
          </p:cNvSpPr>
          <p:nvPr>
            <p:ph idx="1"/>
          </p:nvPr>
        </p:nvSpPr>
        <p:spPr>
          <a:xfrm>
            <a:off x="457200" y="1600200"/>
            <a:ext cx="8530046" cy="4525963"/>
          </a:xfrm>
        </p:spPr>
        <p:txBody>
          <a:bodyPr>
            <a:noAutofit/>
          </a:bodyPr>
          <a:lstStyle/>
          <a:p>
            <a:r>
              <a:rPr lang="en-US" dirty="0"/>
              <a:t>Recall that                         had eigenvalues </a:t>
            </a:r>
            <a:r>
              <a:rPr lang="en-US" i="1" dirty="0">
                <a:latin typeface="Symbol" panose="05050102010706020507" pitchFamily="18" charset="2"/>
              </a:rPr>
              <a:t>l</a:t>
            </a:r>
            <a:r>
              <a:rPr lang="en-US" baseline="-25000" dirty="0">
                <a:latin typeface="Symbol" panose="05050102010706020507" pitchFamily="18" charset="2"/>
              </a:rPr>
              <a:t>1</a:t>
            </a:r>
            <a:r>
              <a:rPr lang="en-US" dirty="0">
                <a:latin typeface="Times New Roman" panose="02020603050405020304" pitchFamily="18" charset="0"/>
              </a:rPr>
              <a:t> = 2 and </a:t>
            </a:r>
            <a:r>
              <a:rPr lang="en-US" i="1" dirty="0">
                <a:latin typeface="Symbol" panose="05050102010706020507" pitchFamily="18" charset="2"/>
              </a:rPr>
              <a:t>l</a:t>
            </a:r>
            <a:r>
              <a:rPr lang="en-US" baseline="-25000" dirty="0">
                <a:latin typeface="Symbol" panose="05050102010706020507" pitchFamily="18" charset="2"/>
              </a:rPr>
              <a:t>2</a:t>
            </a:r>
            <a:r>
              <a:rPr lang="en-US" dirty="0">
                <a:latin typeface="Times New Roman" panose="02020603050405020304" pitchFamily="18" charset="0"/>
              </a:rPr>
              <a:t> = 4</a:t>
            </a:r>
            <a:endParaRPr lang="en-US" dirty="0"/>
          </a:p>
          <a:p>
            <a:endParaRPr lang="en-US" dirty="0"/>
          </a:p>
          <a:p>
            <a:r>
              <a:rPr lang="en-US" dirty="0"/>
              <a:t>We will solve                                  substituting each value of </a:t>
            </a:r>
            <a:r>
              <a:rPr lang="en-US" i="1" dirty="0">
                <a:latin typeface="Symbol" panose="05050102010706020507" pitchFamily="18" charset="2"/>
              </a:rPr>
              <a:t>l</a:t>
            </a:r>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pPr lvl="1"/>
            <a:r>
              <a:rPr lang="en-US" dirty="0"/>
              <a:t>For </a:t>
            </a:r>
            <a:r>
              <a:rPr lang="en-US" i="1" dirty="0">
                <a:latin typeface="Symbol" panose="05050102010706020507" pitchFamily="18" charset="2"/>
              </a:rPr>
              <a:t>l</a:t>
            </a:r>
            <a:r>
              <a:rPr lang="en-US" baseline="-25000" dirty="0">
                <a:latin typeface="Symbol" panose="05050102010706020507" pitchFamily="18" charset="2"/>
              </a:rPr>
              <a:t>1</a:t>
            </a:r>
            <a:r>
              <a:rPr lang="en-US" dirty="0">
                <a:latin typeface="Times New Roman" panose="02020603050405020304" pitchFamily="18" charset="0"/>
              </a:rPr>
              <a:t> = 2,</a:t>
            </a:r>
          </a:p>
          <a:p>
            <a:pPr lvl="1"/>
            <a:endParaRPr lang="en-US" dirty="0">
              <a:latin typeface="Times New Roman" panose="02020603050405020304" pitchFamily="18" charset="0"/>
            </a:endParaRPr>
          </a:p>
          <a:p>
            <a:pPr lvl="2"/>
            <a:r>
              <a:rPr lang="en-US" dirty="0">
                <a:latin typeface="Times New Roman" panose="02020603050405020304" pitchFamily="18" charset="0"/>
              </a:rPr>
              <a:t>Thus, </a:t>
            </a:r>
          </a:p>
          <a:p>
            <a:pPr lvl="2"/>
            <a:endParaRPr lang="en-US" dirty="0">
              <a:latin typeface="Times New Roman" panose="02020603050405020304" pitchFamily="18" charset="0"/>
            </a:endParaRPr>
          </a:p>
          <a:p>
            <a:pPr lvl="1"/>
            <a:r>
              <a:rPr lang="en-US" dirty="0"/>
              <a:t>For </a:t>
            </a:r>
            <a:r>
              <a:rPr lang="en-US" i="1" dirty="0">
                <a:latin typeface="Symbol" panose="05050102010706020507" pitchFamily="18" charset="2"/>
              </a:rPr>
              <a:t>l</a:t>
            </a:r>
            <a:r>
              <a:rPr lang="en-US" baseline="-25000" dirty="0">
                <a:latin typeface="Symbol" panose="05050102010706020507" pitchFamily="18" charset="2"/>
              </a:rPr>
              <a:t>2</a:t>
            </a:r>
            <a:r>
              <a:rPr lang="en-US" dirty="0">
                <a:latin typeface="Times New Roman" panose="02020603050405020304" pitchFamily="18" charset="0"/>
              </a:rPr>
              <a:t> = 4,</a:t>
            </a:r>
          </a:p>
          <a:p>
            <a:pPr lvl="1"/>
            <a:endParaRPr lang="en-US" dirty="0">
              <a:latin typeface="Times New Roman" panose="02020603050405020304" pitchFamily="18" charset="0"/>
            </a:endParaRPr>
          </a:p>
          <a:p>
            <a:pPr lvl="2"/>
            <a:r>
              <a:rPr lang="en-US" dirty="0">
                <a:latin typeface="Times New Roman" panose="02020603050405020304" pitchFamily="18" charset="0"/>
              </a:rPr>
              <a:t>Thus, </a:t>
            </a:r>
          </a:p>
        </p:txBody>
      </p:sp>
      <p:sp>
        <p:nvSpPr>
          <p:cNvPr id="4" name="Footer Placeholder 3">
            <a:extLst>
              <a:ext uri="{FF2B5EF4-FFF2-40B4-BE49-F238E27FC236}">
                <a16:creationId xmlns:a16="http://schemas.microsoft.com/office/drawing/2014/main" id="{5B636F00-541D-4897-8F27-97BCCA2D5477}"/>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638DAC11-D72C-4148-AE0B-AACC84B31C35}"/>
              </a:ext>
            </a:extLst>
          </p:cNvPr>
          <p:cNvSpPr>
            <a:spLocks noGrp="1"/>
          </p:cNvSpPr>
          <p:nvPr>
            <p:ph type="sldNum" sz="quarter" idx="12"/>
          </p:nvPr>
        </p:nvSpPr>
        <p:spPr/>
        <p:txBody>
          <a:bodyPr/>
          <a:lstStyle/>
          <a:p>
            <a:fld id="{42EF6DC8-DA9C-4533-8A40-BB00A2545AF8}" type="slidenum">
              <a:rPr lang="en-CA" smtClean="0"/>
              <a:pPr/>
              <a:t>32</a:t>
            </a:fld>
            <a:endParaRPr lang="en-CA"/>
          </a:p>
        </p:txBody>
      </p:sp>
      <p:graphicFrame>
        <p:nvGraphicFramePr>
          <p:cNvPr id="6" name="Object 5">
            <a:extLst>
              <a:ext uri="{FF2B5EF4-FFF2-40B4-BE49-F238E27FC236}">
                <a16:creationId xmlns:a16="http://schemas.microsoft.com/office/drawing/2014/main" id="{CA657867-FECE-429B-BEF6-96D9A2A51950}"/>
              </a:ext>
            </a:extLst>
          </p:cNvPr>
          <p:cNvGraphicFramePr>
            <a:graphicFrameLocks noChangeAspect="1"/>
          </p:cNvGraphicFramePr>
          <p:nvPr>
            <p:extLst>
              <p:ext uri="{D42A27DB-BD31-4B8C-83A1-F6EECF244321}">
                <p14:modId xmlns:p14="http://schemas.microsoft.com/office/powerpoint/2010/main" val="3529132457"/>
              </p:ext>
            </p:extLst>
          </p:nvPr>
        </p:nvGraphicFramePr>
        <p:xfrm>
          <a:off x="2220223" y="1417638"/>
          <a:ext cx="1419225" cy="828675"/>
        </p:xfrm>
        <a:graphic>
          <a:graphicData uri="http://schemas.openxmlformats.org/presentationml/2006/ole">
            <mc:AlternateContent xmlns:mc="http://schemas.openxmlformats.org/markup-compatibility/2006">
              <mc:Choice xmlns:v="urn:schemas-microsoft-com:vml" Requires="v">
                <p:oleObj spid="_x0000_s598070" name="Equation" r:id="rId6" imgW="672840" imgH="393480" progId="Equation.DSMT4">
                  <p:embed/>
                </p:oleObj>
              </mc:Choice>
              <mc:Fallback>
                <p:oleObj name="Equation" r:id="rId6" imgW="672840" imgH="393480" progId="Equation.DSMT4">
                  <p:embed/>
                  <p:pic>
                    <p:nvPicPr>
                      <p:cNvPr id="6" name="Object 5">
                        <a:extLst>
                          <a:ext uri="{FF2B5EF4-FFF2-40B4-BE49-F238E27FC236}">
                            <a16:creationId xmlns:a16="http://schemas.microsoft.com/office/drawing/2014/main" id="{CA657867-FECE-429B-BEF6-96D9A2A51950}"/>
                          </a:ext>
                        </a:extLst>
                      </p:cNvPr>
                      <p:cNvPicPr/>
                      <p:nvPr/>
                    </p:nvPicPr>
                    <p:blipFill>
                      <a:blip r:embed="rId7"/>
                      <a:stretch>
                        <a:fillRect/>
                      </a:stretch>
                    </p:blipFill>
                    <p:spPr>
                      <a:xfrm>
                        <a:off x="2220223" y="1417638"/>
                        <a:ext cx="1419225" cy="8286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2AAE931-DB85-477B-9BB6-77A8A4786D18}"/>
              </a:ext>
            </a:extLst>
          </p:cNvPr>
          <p:cNvGraphicFramePr>
            <a:graphicFrameLocks noChangeAspect="1"/>
          </p:cNvGraphicFramePr>
          <p:nvPr>
            <p:extLst>
              <p:ext uri="{D42A27DB-BD31-4B8C-83A1-F6EECF244321}">
                <p14:modId xmlns:p14="http://schemas.microsoft.com/office/powerpoint/2010/main" val="386101254"/>
              </p:ext>
            </p:extLst>
          </p:nvPr>
        </p:nvGraphicFramePr>
        <p:xfrm>
          <a:off x="2457365" y="2246313"/>
          <a:ext cx="2062162" cy="828675"/>
        </p:xfrm>
        <a:graphic>
          <a:graphicData uri="http://schemas.openxmlformats.org/presentationml/2006/ole">
            <mc:AlternateContent xmlns:mc="http://schemas.openxmlformats.org/markup-compatibility/2006">
              <mc:Choice xmlns:v="urn:schemas-microsoft-com:vml" Requires="v">
                <p:oleObj spid="_x0000_s598071" name="Equation" r:id="rId8" imgW="977760" imgH="393480" progId="Equation.DSMT4">
                  <p:embed/>
                </p:oleObj>
              </mc:Choice>
              <mc:Fallback>
                <p:oleObj name="Equation" r:id="rId8" imgW="977760" imgH="393480" progId="Equation.DSMT4">
                  <p:embed/>
                  <p:pic>
                    <p:nvPicPr>
                      <p:cNvPr id="7" name="Object 6">
                        <a:extLst>
                          <a:ext uri="{FF2B5EF4-FFF2-40B4-BE49-F238E27FC236}">
                            <a16:creationId xmlns:a16="http://schemas.microsoft.com/office/drawing/2014/main" id="{92AAE931-DB85-477B-9BB6-77A8A4786D18}"/>
                          </a:ext>
                        </a:extLst>
                      </p:cNvPr>
                      <p:cNvPicPr/>
                      <p:nvPr/>
                    </p:nvPicPr>
                    <p:blipFill>
                      <a:blip r:embed="rId9"/>
                      <a:stretch>
                        <a:fillRect/>
                      </a:stretch>
                    </p:blipFill>
                    <p:spPr>
                      <a:xfrm>
                        <a:off x="2457365" y="2246313"/>
                        <a:ext cx="2062162" cy="8286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52838E4-B42D-4AE6-A277-93C7B673991F}"/>
              </a:ext>
            </a:extLst>
          </p:cNvPr>
          <p:cNvGraphicFramePr>
            <a:graphicFrameLocks noChangeAspect="1"/>
          </p:cNvGraphicFramePr>
          <p:nvPr>
            <p:extLst>
              <p:ext uri="{D42A27DB-BD31-4B8C-83A1-F6EECF244321}">
                <p14:modId xmlns:p14="http://schemas.microsoft.com/office/powerpoint/2010/main" val="2772445828"/>
              </p:ext>
            </p:extLst>
          </p:nvPr>
        </p:nvGraphicFramePr>
        <p:xfrm>
          <a:off x="2544496" y="3368675"/>
          <a:ext cx="5168900" cy="828675"/>
        </p:xfrm>
        <a:graphic>
          <a:graphicData uri="http://schemas.openxmlformats.org/presentationml/2006/ole">
            <mc:AlternateContent xmlns:mc="http://schemas.openxmlformats.org/markup-compatibility/2006">
              <mc:Choice xmlns:v="urn:schemas-microsoft-com:vml" Requires="v">
                <p:oleObj spid="_x0000_s598072" name="Equation" r:id="rId10" imgW="2450880" imgH="393480" progId="Equation.DSMT4">
                  <p:embed/>
                </p:oleObj>
              </mc:Choice>
              <mc:Fallback>
                <p:oleObj name="Equation" r:id="rId10" imgW="2450880" imgH="393480" progId="Equation.DSMT4">
                  <p:embed/>
                  <p:pic>
                    <p:nvPicPr>
                      <p:cNvPr id="7" name="Object 6">
                        <a:extLst>
                          <a:ext uri="{FF2B5EF4-FFF2-40B4-BE49-F238E27FC236}">
                            <a16:creationId xmlns:a16="http://schemas.microsoft.com/office/drawing/2014/main" id="{92AAE931-DB85-477B-9BB6-77A8A4786D18}"/>
                          </a:ext>
                        </a:extLst>
                      </p:cNvPr>
                      <p:cNvPicPr/>
                      <p:nvPr/>
                    </p:nvPicPr>
                    <p:blipFill>
                      <a:blip r:embed="rId11"/>
                      <a:stretch>
                        <a:fillRect/>
                      </a:stretch>
                    </p:blipFill>
                    <p:spPr>
                      <a:xfrm>
                        <a:off x="2544496" y="3368675"/>
                        <a:ext cx="5168900" cy="8286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E5A47B4-A7DB-4B84-B775-B281F06B37E4}"/>
              </a:ext>
            </a:extLst>
          </p:cNvPr>
          <p:cNvGraphicFramePr>
            <a:graphicFrameLocks noChangeAspect="1"/>
          </p:cNvGraphicFramePr>
          <p:nvPr>
            <p:extLst>
              <p:ext uri="{D42A27DB-BD31-4B8C-83A1-F6EECF244321}">
                <p14:modId xmlns:p14="http://schemas.microsoft.com/office/powerpoint/2010/main" val="1591778415"/>
              </p:ext>
            </p:extLst>
          </p:nvPr>
        </p:nvGraphicFramePr>
        <p:xfrm>
          <a:off x="2303667" y="4169561"/>
          <a:ext cx="2087562" cy="828675"/>
        </p:xfrm>
        <a:graphic>
          <a:graphicData uri="http://schemas.openxmlformats.org/presentationml/2006/ole">
            <mc:AlternateContent xmlns:mc="http://schemas.openxmlformats.org/markup-compatibility/2006">
              <mc:Choice xmlns:v="urn:schemas-microsoft-com:vml" Requires="v">
                <p:oleObj spid="_x0000_s598073" name="Equation" r:id="rId12" imgW="990360" imgH="393480" progId="Equation.DSMT4">
                  <p:embed/>
                </p:oleObj>
              </mc:Choice>
              <mc:Fallback>
                <p:oleObj name="Equation" r:id="rId12" imgW="990360" imgH="393480" progId="Equation.DSMT4">
                  <p:embed/>
                  <p:pic>
                    <p:nvPicPr>
                      <p:cNvPr id="6" name="Object 5">
                        <a:extLst>
                          <a:ext uri="{FF2B5EF4-FFF2-40B4-BE49-F238E27FC236}">
                            <a16:creationId xmlns:a16="http://schemas.microsoft.com/office/drawing/2014/main" id="{CA657867-FECE-429B-BEF6-96D9A2A51950}"/>
                          </a:ext>
                        </a:extLst>
                      </p:cNvPr>
                      <p:cNvPicPr/>
                      <p:nvPr/>
                    </p:nvPicPr>
                    <p:blipFill>
                      <a:blip r:embed="rId13"/>
                      <a:stretch>
                        <a:fillRect/>
                      </a:stretch>
                    </p:blipFill>
                    <p:spPr>
                      <a:xfrm>
                        <a:off x="2303667" y="4169561"/>
                        <a:ext cx="2087562" cy="8286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B0081AC-D91D-40BD-AA01-B4224FCE9FC3}"/>
              </a:ext>
            </a:extLst>
          </p:cNvPr>
          <p:cNvGraphicFramePr>
            <a:graphicFrameLocks noChangeAspect="1"/>
          </p:cNvGraphicFramePr>
          <p:nvPr>
            <p:extLst>
              <p:ext uri="{D42A27DB-BD31-4B8C-83A1-F6EECF244321}">
                <p14:modId xmlns:p14="http://schemas.microsoft.com/office/powerpoint/2010/main" val="1730854328"/>
              </p:ext>
            </p:extLst>
          </p:nvPr>
        </p:nvGraphicFramePr>
        <p:xfrm>
          <a:off x="2337965" y="5678488"/>
          <a:ext cx="2649538" cy="828675"/>
        </p:xfrm>
        <a:graphic>
          <a:graphicData uri="http://schemas.openxmlformats.org/presentationml/2006/ole">
            <mc:AlternateContent xmlns:mc="http://schemas.openxmlformats.org/markup-compatibility/2006">
              <mc:Choice xmlns:v="urn:schemas-microsoft-com:vml" Requires="v">
                <p:oleObj spid="_x0000_s598074" name="Equation" r:id="rId14" imgW="1257120" imgH="393480" progId="Equation.DSMT4">
                  <p:embed/>
                </p:oleObj>
              </mc:Choice>
              <mc:Fallback>
                <p:oleObj name="Equation" r:id="rId14" imgW="1257120" imgH="393480" progId="Equation.DSMT4">
                  <p:embed/>
                  <p:pic>
                    <p:nvPicPr>
                      <p:cNvPr id="11" name="Object 10">
                        <a:extLst>
                          <a:ext uri="{FF2B5EF4-FFF2-40B4-BE49-F238E27FC236}">
                            <a16:creationId xmlns:a16="http://schemas.microsoft.com/office/drawing/2014/main" id="{9E5A47B4-A7DB-4B84-B775-B281F06B37E4}"/>
                          </a:ext>
                        </a:extLst>
                      </p:cNvPr>
                      <p:cNvPicPr/>
                      <p:nvPr/>
                    </p:nvPicPr>
                    <p:blipFill>
                      <a:blip r:embed="rId15"/>
                      <a:stretch>
                        <a:fillRect/>
                      </a:stretch>
                    </p:blipFill>
                    <p:spPr>
                      <a:xfrm>
                        <a:off x="2337965" y="5678488"/>
                        <a:ext cx="2649538" cy="8286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4DDB692-B2A4-4350-BF42-681F7093DC50}"/>
              </a:ext>
            </a:extLst>
          </p:cNvPr>
          <p:cNvGraphicFramePr>
            <a:graphicFrameLocks noChangeAspect="1"/>
          </p:cNvGraphicFramePr>
          <p:nvPr>
            <p:extLst>
              <p:ext uri="{D42A27DB-BD31-4B8C-83A1-F6EECF244321}">
                <p14:modId xmlns:p14="http://schemas.microsoft.com/office/powerpoint/2010/main" val="1216193115"/>
              </p:ext>
            </p:extLst>
          </p:nvPr>
        </p:nvGraphicFramePr>
        <p:xfrm>
          <a:off x="2544496" y="4918584"/>
          <a:ext cx="3589338" cy="828675"/>
        </p:xfrm>
        <a:graphic>
          <a:graphicData uri="http://schemas.openxmlformats.org/presentationml/2006/ole">
            <mc:AlternateContent xmlns:mc="http://schemas.openxmlformats.org/markup-compatibility/2006">
              <mc:Choice xmlns:v="urn:schemas-microsoft-com:vml" Requires="v">
                <p:oleObj spid="_x0000_s598075" name="Equation" r:id="rId16" imgW="1701720" imgH="393480" progId="Equation.DSMT4">
                  <p:embed/>
                </p:oleObj>
              </mc:Choice>
              <mc:Fallback>
                <p:oleObj name="Equation" r:id="rId16" imgW="1701720" imgH="393480" progId="Equation.DSMT4">
                  <p:embed/>
                  <p:pic>
                    <p:nvPicPr>
                      <p:cNvPr id="13" name="Object 12">
                        <a:extLst>
                          <a:ext uri="{FF2B5EF4-FFF2-40B4-BE49-F238E27FC236}">
                            <a16:creationId xmlns:a16="http://schemas.microsoft.com/office/drawing/2014/main" id="{6E95C780-7D0A-49CB-AFB9-0BF3890A4AE3}"/>
                          </a:ext>
                        </a:extLst>
                      </p:cNvPr>
                      <p:cNvPicPr/>
                      <p:nvPr/>
                    </p:nvPicPr>
                    <p:blipFill>
                      <a:blip r:embed="rId17"/>
                      <a:stretch>
                        <a:fillRect/>
                      </a:stretch>
                    </p:blipFill>
                    <p:spPr>
                      <a:xfrm>
                        <a:off x="2544496" y="4918584"/>
                        <a:ext cx="3589338" cy="828675"/>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A46E02A7-982D-43FE-AE6A-A7555519EA50}"/>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03178005"/>
      </p:ext>
    </p:extLst>
  </p:cSld>
  <p:clrMapOvr>
    <a:masterClrMapping/>
  </p:clrMapOvr>
  <mc:AlternateContent xmlns:mc="http://schemas.openxmlformats.org/markup-compatibility/2006" xmlns:p14="http://schemas.microsoft.com/office/powerpoint/2010/main">
    <mc:Choice Requires="p14">
      <p:transition spd="slow" p14:dur="2000" advTm="165463"/>
    </mc:Choice>
    <mc:Fallback xmlns="">
      <p:transition spd="slow" advTm="165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588-824B-4D7D-ABE9-D5F13CD4D913}"/>
              </a:ext>
            </a:extLst>
          </p:cNvPr>
          <p:cNvSpPr>
            <a:spLocks noGrp="1"/>
          </p:cNvSpPr>
          <p:nvPr>
            <p:ph type="title"/>
          </p:nvPr>
        </p:nvSpPr>
        <p:spPr/>
        <p:txBody>
          <a:bodyPr/>
          <a:lstStyle/>
          <a:p>
            <a:r>
              <a:rPr lang="en-US" dirty="0"/>
              <a:t>Finding eigenvectors</a:t>
            </a:r>
          </a:p>
        </p:txBody>
      </p:sp>
      <p:sp>
        <p:nvSpPr>
          <p:cNvPr id="3" name="Content Placeholder 2">
            <a:extLst>
              <a:ext uri="{FF2B5EF4-FFF2-40B4-BE49-F238E27FC236}">
                <a16:creationId xmlns:a16="http://schemas.microsoft.com/office/drawing/2014/main" id="{C97F0E60-6C76-45FC-9707-B9176EA48B80}"/>
              </a:ext>
            </a:extLst>
          </p:cNvPr>
          <p:cNvSpPr>
            <a:spLocks noGrp="1"/>
          </p:cNvSpPr>
          <p:nvPr>
            <p:ph idx="1"/>
          </p:nvPr>
        </p:nvSpPr>
        <p:spPr>
          <a:xfrm>
            <a:off x="457200" y="1600200"/>
            <a:ext cx="8530046" cy="4525963"/>
          </a:xfrm>
        </p:spPr>
        <p:txBody>
          <a:bodyPr>
            <a:noAutofit/>
          </a:bodyPr>
          <a:lstStyle/>
          <a:p>
            <a:r>
              <a:rPr lang="en-US" dirty="0"/>
              <a:t>Recall that                         had eigenvalues </a:t>
            </a:r>
            <a:r>
              <a:rPr lang="en-US" i="1" dirty="0">
                <a:latin typeface="Symbol" panose="05050102010706020507" pitchFamily="18" charset="2"/>
              </a:rPr>
              <a:t>l</a:t>
            </a:r>
            <a:r>
              <a:rPr lang="en-US" baseline="-25000" dirty="0">
                <a:latin typeface="Symbol" panose="05050102010706020507" pitchFamily="18" charset="2"/>
              </a:rPr>
              <a:t>1</a:t>
            </a:r>
            <a:r>
              <a:rPr lang="en-US" dirty="0">
                <a:latin typeface="Times New Roman" panose="02020603050405020304" pitchFamily="18" charset="0"/>
              </a:rPr>
              <a:t> = 1 and </a:t>
            </a:r>
            <a:r>
              <a:rPr lang="en-US" i="1" dirty="0">
                <a:latin typeface="Symbol" panose="05050102010706020507" pitchFamily="18" charset="2"/>
              </a:rPr>
              <a:t>l</a:t>
            </a:r>
            <a:r>
              <a:rPr lang="en-US" baseline="-25000" dirty="0">
                <a:latin typeface="Symbol" panose="05050102010706020507" pitchFamily="18" charset="2"/>
              </a:rPr>
              <a:t>2</a:t>
            </a:r>
            <a:r>
              <a:rPr lang="en-US" dirty="0">
                <a:latin typeface="Times New Roman" panose="02020603050405020304" pitchFamily="18" charset="0"/>
              </a:rPr>
              <a:t> = 5</a:t>
            </a:r>
            <a:endParaRPr lang="en-US" dirty="0"/>
          </a:p>
          <a:p>
            <a:endParaRPr lang="en-US" dirty="0"/>
          </a:p>
          <a:p>
            <a:r>
              <a:rPr lang="en-US" dirty="0"/>
              <a:t>We will solve                                  substituting each value of </a:t>
            </a:r>
            <a:r>
              <a:rPr lang="en-US" i="1" dirty="0">
                <a:latin typeface="Symbol" panose="05050102010706020507" pitchFamily="18" charset="2"/>
              </a:rPr>
              <a:t>l</a:t>
            </a:r>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pPr lvl="1"/>
            <a:r>
              <a:rPr lang="en-US" dirty="0"/>
              <a:t>For </a:t>
            </a:r>
            <a:r>
              <a:rPr lang="en-US" i="1" dirty="0">
                <a:latin typeface="Symbol" panose="05050102010706020507" pitchFamily="18" charset="2"/>
              </a:rPr>
              <a:t>l</a:t>
            </a:r>
            <a:r>
              <a:rPr lang="en-US" baseline="-25000" dirty="0">
                <a:latin typeface="Symbol" panose="05050102010706020507" pitchFamily="18" charset="2"/>
              </a:rPr>
              <a:t>1</a:t>
            </a:r>
            <a:r>
              <a:rPr lang="en-US" dirty="0">
                <a:latin typeface="Times New Roman" panose="02020603050405020304" pitchFamily="18" charset="0"/>
              </a:rPr>
              <a:t> = 1,</a:t>
            </a:r>
          </a:p>
          <a:p>
            <a:pPr lvl="1"/>
            <a:endParaRPr lang="en-US" dirty="0">
              <a:latin typeface="Times New Roman" panose="02020603050405020304" pitchFamily="18" charset="0"/>
            </a:endParaRPr>
          </a:p>
          <a:p>
            <a:pPr lvl="2"/>
            <a:r>
              <a:rPr lang="en-US" dirty="0">
                <a:latin typeface="Times New Roman" panose="02020603050405020304" pitchFamily="18" charset="0"/>
              </a:rPr>
              <a:t>Thus, </a:t>
            </a:r>
          </a:p>
          <a:p>
            <a:pPr lvl="2"/>
            <a:endParaRPr lang="en-US" dirty="0">
              <a:latin typeface="Times New Roman" panose="02020603050405020304" pitchFamily="18" charset="0"/>
            </a:endParaRPr>
          </a:p>
          <a:p>
            <a:pPr lvl="1"/>
            <a:r>
              <a:rPr lang="en-US" dirty="0"/>
              <a:t>For </a:t>
            </a:r>
            <a:r>
              <a:rPr lang="en-US" i="1" dirty="0">
                <a:latin typeface="Symbol" panose="05050102010706020507" pitchFamily="18" charset="2"/>
              </a:rPr>
              <a:t>l</a:t>
            </a:r>
            <a:r>
              <a:rPr lang="en-US" baseline="-25000" dirty="0">
                <a:latin typeface="Symbol" panose="05050102010706020507" pitchFamily="18" charset="2"/>
              </a:rPr>
              <a:t>2</a:t>
            </a:r>
            <a:r>
              <a:rPr lang="en-US" dirty="0">
                <a:latin typeface="Times New Roman" panose="02020603050405020304" pitchFamily="18" charset="0"/>
              </a:rPr>
              <a:t> = 5,</a:t>
            </a:r>
          </a:p>
          <a:p>
            <a:pPr lvl="1"/>
            <a:endParaRPr lang="en-US" dirty="0">
              <a:latin typeface="Times New Roman" panose="02020603050405020304" pitchFamily="18" charset="0"/>
            </a:endParaRPr>
          </a:p>
          <a:p>
            <a:pPr lvl="2"/>
            <a:r>
              <a:rPr lang="en-US" dirty="0">
                <a:latin typeface="Times New Roman" panose="02020603050405020304" pitchFamily="18" charset="0"/>
              </a:rPr>
              <a:t>Thus, </a:t>
            </a:r>
          </a:p>
        </p:txBody>
      </p:sp>
      <p:sp>
        <p:nvSpPr>
          <p:cNvPr id="4" name="Footer Placeholder 3">
            <a:extLst>
              <a:ext uri="{FF2B5EF4-FFF2-40B4-BE49-F238E27FC236}">
                <a16:creationId xmlns:a16="http://schemas.microsoft.com/office/drawing/2014/main" id="{5B636F00-541D-4897-8F27-97BCCA2D5477}"/>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638DAC11-D72C-4148-AE0B-AACC84B31C35}"/>
              </a:ext>
            </a:extLst>
          </p:cNvPr>
          <p:cNvSpPr>
            <a:spLocks noGrp="1"/>
          </p:cNvSpPr>
          <p:nvPr>
            <p:ph type="sldNum" sz="quarter" idx="12"/>
          </p:nvPr>
        </p:nvSpPr>
        <p:spPr/>
        <p:txBody>
          <a:bodyPr/>
          <a:lstStyle/>
          <a:p>
            <a:fld id="{42EF6DC8-DA9C-4533-8A40-BB00A2545AF8}" type="slidenum">
              <a:rPr lang="en-CA" smtClean="0"/>
              <a:pPr/>
              <a:t>33</a:t>
            </a:fld>
            <a:endParaRPr lang="en-CA"/>
          </a:p>
        </p:txBody>
      </p:sp>
      <p:graphicFrame>
        <p:nvGraphicFramePr>
          <p:cNvPr id="6" name="Object 5">
            <a:extLst>
              <a:ext uri="{FF2B5EF4-FFF2-40B4-BE49-F238E27FC236}">
                <a16:creationId xmlns:a16="http://schemas.microsoft.com/office/drawing/2014/main" id="{CA657867-FECE-429B-BEF6-96D9A2A51950}"/>
              </a:ext>
            </a:extLst>
          </p:cNvPr>
          <p:cNvGraphicFramePr>
            <a:graphicFrameLocks noChangeAspect="1"/>
          </p:cNvGraphicFramePr>
          <p:nvPr>
            <p:extLst>
              <p:ext uri="{D42A27DB-BD31-4B8C-83A1-F6EECF244321}">
                <p14:modId xmlns:p14="http://schemas.microsoft.com/office/powerpoint/2010/main" val="1777335872"/>
              </p:ext>
            </p:extLst>
          </p:nvPr>
        </p:nvGraphicFramePr>
        <p:xfrm>
          <a:off x="2208213" y="1417638"/>
          <a:ext cx="1446212" cy="828675"/>
        </p:xfrm>
        <a:graphic>
          <a:graphicData uri="http://schemas.openxmlformats.org/presentationml/2006/ole">
            <mc:AlternateContent xmlns:mc="http://schemas.openxmlformats.org/markup-compatibility/2006">
              <mc:Choice xmlns:v="urn:schemas-microsoft-com:vml" Requires="v">
                <p:oleObj spid="_x0000_s600114" name="Equation" r:id="rId6" imgW="685800" imgH="393480" progId="Equation.DSMT4">
                  <p:embed/>
                </p:oleObj>
              </mc:Choice>
              <mc:Fallback>
                <p:oleObj name="Equation" r:id="rId6" imgW="685800" imgH="393480" progId="Equation.DSMT4">
                  <p:embed/>
                  <p:pic>
                    <p:nvPicPr>
                      <p:cNvPr id="6" name="Object 5">
                        <a:extLst>
                          <a:ext uri="{FF2B5EF4-FFF2-40B4-BE49-F238E27FC236}">
                            <a16:creationId xmlns:a16="http://schemas.microsoft.com/office/drawing/2014/main" id="{CA657867-FECE-429B-BEF6-96D9A2A51950}"/>
                          </a:ext>
                        </a:extLst>
                      </p:cNvPr>
                      <p:cNvPicPr/>
                      <p:nvPr/>
                    </p:nvPicPr>
                    <p:blipFill>
                      <a:blip r:embed="rId7"/>
                      <a:stretch>
                        <a:fillRect/>
                      </a:stretch>
                    </p:blipFill>
                    <p:spPr>
                      <a:xfrm>
                        <a:off x="2208213" y="1417638"/>
                        <a:ext cx="1446212" cy="8286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2AAE931-DB85-477B-9BB6-77A8A4786D18}"/>
              </a:ext>
            </a:extLst>
          </p:cNvPr>
          <p:cNvGraphicFramePr>
            <a:graphicFrameLocks noChangeAspect="1"/>
          </p:cNvGraphicFramePr>
          <p:nvPr>
            <p:extLst>
              <p:ext uri="{D42A27DB-BD31-4B8C-83A1-F6EECF244321}">
                <p14:modId xmlns:p14="http://schemas.microsoft.com/office/powerpoint/2010/main" val="1969794947"/>
              </p:ext>
            </p:extLst>
          </p:nvPr>
        </p:nvGraphicFramePr>
        <p:xfrm>
          <a:off x="2457365" y="2246313"/>
          <a:ext cx="2062162" cy="828675"/>
        </p:xfrm>
        <a:graphic>
          <a:graphicData uri="http://schemas.openxmlformats.org/presentationml/2006/ole">
            <mc:AlternateContent xmlns:mc="http://schemas.openxmlformats.org/markup-compatibility/2006">
              <mc:Choice xmlns:v="urn:schemas-microsoft-com:vml" Requires="v">
                <p:oleObj spid="_x0000_s600115" name="Equation" r:id="rId8" imgW="977760" imgH="393480" progId="Equation.DSMT4">
                  <p:embed/>
                </p:oleObj>
              </mc:Choice>
              <mc:Fallback>
                <p:oleObj name="Equation" r:id="rId8" imgW="977760" imgH="393480" progId="Equation.DSMT4">
                  <p:embed/>
                  <p:pic>
                    <p:nvPicPr>
                      <p:cNvPr id="7" name="Object 6">
                        <a:extLst>
                          <a:ext uri="{FF2B5EF4-FFF2-40B4-BE49-F238E27FC236}">
                            <a16:creationId xmlns:a16="http://schemas.microsoft.com/office/drawing/2014/main" id="{92AAE931-DB85-477B-9BB6-77A8A4786D18}"/>
                          </a:ext>
                        </a:extLst>
                      </p:cNvPr>
                      <p:cNvPicPr/>
                      <p:nvPr/>
                    </p:nvPicPr>
                    <p:blipFill>
                      <a:blip r:embed="rId9"/>
                      <a:stretch>
                        <a:fillRect/>
                      </a:stretch>
                    </p:blipFill>
                    <p:spPr>
                      <a:xfrm>
                        <a:off x="2457365" y="2246313"/>
                        <a:ext cx="2062162" cy="8286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52838E4-B42D-4AE6-A277-93C7B673991F}"/>
              </a:ext>
            </a:extLst>
          </p:cNvPr>
          <p:cNvGraphicFramePr>
            <a:graphicFrameLocks noChangeAspect="1"/>
          </p:cNvGraphicFramePr>
          <p:nvPr>
            <p:extLst>
              <p:ext uri="{D42A27DB-BD31-4B8C-83A1-F6EECF244321}">
                <p14:modId xmlns:p14="http://schemas.microsoft.com/office/powerpoint/2010/main" val="2278161859"/>
              </p:ext>
            </p:extLst>
          </p:nvPr>
        </p:nvGraphicFramePr>
        <p:xfrm>
          <a:off x="2544496" y="3357562"/>
          <a:ext cx="5383213" cy="828675"/>
        </p:xfrm>
        <a:graphic>
          <a:graphicData uri="http://schemas.openxmlformats.org/presentationml/2006/ole">
            <mc:AlternateContent xmlns:mc="http://schemas.openxmlformats.org/markup-compatibility/2006">
              <mc:Choice xmlns:v="urn:schemas-microsoft-com:vml" Requires="v">
                <p:oleObj spid="_x0000_s600116" name="Equation" r:id="rId10" imgW="2552400" imgH="393480" progId="Equation.DSMT4">
                  <p:embed/>
                </p:oleObj>
              </mc:Choice>
              <mc:Fallback>
                <p:oleObj name="Equation" r:id="rId10" imgW="2552400" imgH="393480" progId="Equation.DSMT4">
                  <p:embed/>
                  <p:pic>
                    <p:nvPicPr>
                      <p:cNvPr id="10" name="Object 9">
                        <a:extLst>
                          <a:ext uri="{FF2B5EF4-FFF2-40B4-BE49-F238E27FC236}">
                            <a16:creationId xmlns:a16="http://schemas.microsoft.com/office/drawing/2014/main" id="{952838E4-B42D-4AE6-A277-93C7B673991F}"/>
                          </a:ext>
                        </a:extLst>
                      </p:cNvPr>
                      <p:cNvPicPr/>
                      <p:nvPr/>
                    </p:nvPicPr>
                    <p:blipFill>
                      <a:blip r:embed="rId11"/>
                      <a:stretch>
                        <a:fillRect/>
                      </a:stretch>
                    </p:blipFill>
                    <p:spPr>
                      <a:xfrm>
                        <a:off x="2544496" y="3357562"/>
                        <a:ext cx="5383213" cy="8286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E5A47B4-A7DB-4B84-B775-B281F06B37E4}"/>
              </a:ext>
            </a:extLst>
          </p:cNvPr>
          <p:cNvGraphicFramePr>
            <a:graphicFrameLocks noChangeAspect="1"/>
          </p:cNvGraphicFramePr>
          <p:nvPr>
            <p:extLst>
              <p:ext uri="{D42A27DB-BD31-4B8C-83A1-F6EECF244321}">
                <p14:modId xmlns:p14="http://schemas.microsoft.com/office/powerpoint/2010/main" val="1414705585"/>
              </p:ext>
            </p:extLst>
          </p:nvPr>
        </p:nvGraphicFramePr>
        <p:xfrm>
          <a:off x="2276475" y="4186238"/>
          <a:ext cx="2568575" cy="828675"/>
        </p:xfrm>
        <a:graphic>
          <a:graphicData uri="http://schemas.openxmlformats.org/presentationml/2006/ole">
            <mc:AlternateContent xmlns:mc="http://schemas.openxmlformats.org/markup-compatibility/2006">
              <mc:Choice xmlns:v="urn:schemas-microsoft-com:vml" Requires="v">
                <p:oleObj spid="_x0000_s600117" name="Equation" r:id="rId12" imgW="1218960" imgH="393480" progId="Equation.DSMT4">
                  <p:embed/>
                </p:oleObj>
              </mc:Choice>
              <mc:Fallback>
                <p:oleObj name="Equation" r:id="rId12" imgW="1218960" imgH="393480" progId="Equation.DSMT4">
                  <p:embed/>
                  <p:pic>
                    <p:nvPicPr>
                      <p:cNvPr id="11" name="Object 10">
                        <a:extLst>
                          <a:ext uri="{FF2B5EF4-FFF2-40B4-BE49-F238E27FC236}">
                            <a16:creationId xmlns:a16="http://schemas.microsoft.com/office/drawing/2014/main" id="{9E5A47B4-A7DB-4B84-B775-B281F06B37E4}"/>
                          </a:ext>
                        </a:extLst>
                      </p:cNvPr>
                      <p:cNvPicPr/>
                      <p:nvPr/>
                    </p:nvPicPr>
                    <p:blipFill>
                      <a:blip r:embed="rId13"/>
                      <a:stretch>
                        <a:fillRect/>
                      </a:stretch>
                    </p:blipFill>
                    <p:spPr>
                      <a:xfrm>
                        <a:off x="2276475" y="4186238"/>
                        <a:ext cx="2568575" cy="8286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B0081AC-D91D-40BD-AA01-B4224FCE9FC3}"/>
              </a:ext>
            </a:extLst>
          </p:cNvPr>
          <p:cNvGraphicFramePr>
            <a:graphicFrameLocks noChangeAspect="1"/>
          </p:cNvGraphicFramePr>
          <p:nvPr>
            <p:extLst>
              <p:ext uri="{D42A27DB-BD31-4B8C-83A1-F6EECF244321}">
                <p14:modId xmlns:p14="http://schemas.microsoft.com/office/powerpoint/2010/main" val="1309253331"/>
              </p:ext>
            </p:extLst>
          </p:nvPr>
        </p:nvGraphicFramePr>
        <p:xfrm>
          <a:off x="2330086" y="5678488"/>
          <a:ext cx="2193925" cy="828675"/>
        </p:xfrm>
        <a:graphic>
          <a:graphicData uri="http://schemas.openxmlformats.org/presentationml/2006/ole">
            <mc:AlternateContent xmlns:mc="http://schemas.openxmlformats.org/markup-compatibility/2006">
              <mc:Choice xmlns:v="urn:schemas-microsoft-com:vml" Requires="v">
                <p:oleObj spid="_x0000_s600118" name="Equation" r:id="rId14" imgW="1041120" imgH="393480" progId="Equation.DSMT4">
                  <p:embed/>
                </p:oleObj>
              </mc:Choice>
              <mc:Fallback>
                <p:oleObj name="Equation" r:id="rId14" imgW="1041120" imgH="393480" progId="Equation.DSMT4">
                  <p:embed/>
                  <p:pic>
                    <p:nvPicPr>
                      <p:cNvPr id="14" name="Object 13">
                        <a:extLst>
                          <a:ext uri="{FF2B5EF4-FFF2-40B4-BE49-F238E27FC236}">
                            <a16:creationId xmlns:a16="http://schemas.microsoft.com/office/drawing/2014/main" id="{9B0081AC-D91D-40BD-AA01-B4224FCE9FC3}"/>
                          </a:ext>
                        </a:extLst>
                      </p:cNvPr>
                      <p:cNvPicPr/>
                      <p:nvPr/>
                    </p:nvPicPr>
                    <p:blipFill>
                      <a:blip r:embed="rId15"/>
                      <a:stretch>
                        <a:fillRect/>
                      </a:stretch>
                    </p:blipFill>
                    <p:spPr>
                      <a:xfrm>
                        <a:off x="2330086" y="5678488"/>
                        <a:ext cx="2193925" cy="8286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4DDB692-B2A4-4350-BF42-681F7093DC50}"/>
              </a:ext>
            </a:extLst>
          </p:cNvPr>
          <p:cNvGraphicFramePr>
            <a:graphicFrameLocks noChangeAspect="1"/>
          </p:cNvGraphicFramePr>
          <p:nvPr>
            <p:extLst>
              <p:ext uri="{D42A27DB-BD31-4B8C-83A1-F6EECF244321}">
                <p14:modId xmlns:p14="http://schemas.microsoft.com/office/powerpoint/2010/main" val="535224331"/>
              </p:ext>
            </p:extLst>
          </p:nvPr>
        </p:nvGraphicFramePr>
        <p:xfrm>
          <a:off x="2544496" y="4894705"/>
          <a:ext cx="5302250" cy="828675"/>
        </p:xfrm>
        <a:graphic>
          <a:graphicData uri="http://schemas.openxmlformats.org/presentationml/2006/ole">
            <mc:AlternateContent xmlns:mc="http://schemas.openxmlformats.org/markup-compatibility/2006">
              <mc:Choice xmlns:v="urn:schemas-microsoft-com:vml" Requires="v">
                <p:oleObj spid="_x0000_s600119" name="Equation" r:id="rId16" imgW="2514600" imgH="393480" progId="Equation.DSMT4">
                  <p:embed/>
                </p:oleObj>
              </mc:Choice>
              <mc:Fallback>
                <p:oleObj name="Equation" r:id="rId16" imgW="2514600" imgH="393480" progId="Equation.DSMT4">
                  <p:embed/>
                  <p:pic>
                    <p:nvPicPr>
                      <p:cNvPr id="15" name="Object 14">
                        <a:extLst>
                          <a:ext uri="{FF2B5EF4-FFF2-40B4-BE49-F238E27FC236}">
                            <a16:creationId xmlns:a16="http://schemas.microsoft.com/office/drawing/2014/main" id="{34DDB692-B2A4-4350-BF42-681F7093DC50}"/>
                          </a:ext>
                        </a:extLst>
                      </p:cNvPr>
                      <p:cNvPicPr/>
                      <p:nvPr/>
                    </p:nvPicPr>
                    <p:blipFill>
                      <a:blip r:embed="rId17"/>
                      <a:stretch>
                        <a:fillRect/>
                      </a:stretch>
                    </p:blipFill>
                    <p:spPr>
                      <a:xfrm>
                        <a:off x="2544496" y="4894705"/>
                        <a:ext cx="5302250" cy="828675"/>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A97B02EC-DC71-40B2-9EE1-847490CDCD07}"/>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12776380"/>
      </p:ext>
    </p:extLst>
  </p:cSld>
  <p:clrMapOvr>
    <a:masterClrMapping/>
  </p:clrMapOvr>
  <mc:AlternateContent xmlns:mc="http://schemas.openxmlformats.org/markup-compatibility/2006" xmlns:p14="http://schemas.microsoft.com/office/powerpoint/2010/main">
    <mc:Choice Requires="p14">
      <p:transition spd="slow" p14:dur="2000" advTm="136719"/>
    </mc:Choice>
    <mc:Fallback xmlns="">
      <p:transition spd="slow" advTm="136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588-824B-4D7D-ABE9-D5F13CD4D913}"/>
              </a:ext>
            </a:extLst>
          </p:cNvPr>
          <p:cNvSpPr>
            <a:spLocks noGrp="1"/>
          </p:cNvSpPr>
          <p:nvPr>
            <p:ph type="title"/>
          </p:nvPr>
        </p:nvSpPr>
        <p:spPr/>
        <p:txBody>
          <a:bodyPr/>
          <a:lstStyle/>
          <a:p>
            <a:r>
              <a:rPr lang="en-US" dirty="0"/>
              <a:t>Finding eigenvectors</a:t>
            </a:r>
          </a:p>
        </p:txBody>
      </p:sp>
      <p:sp>
        <p:nvSpPr>
          <p:cNvPr id="3" name="Content Placeholder 2">
            <a:extLst>
              <a:ext uri="{FF2B5EF4-FFF2-40B4-BE49-F238E27FC236}">
                <a16:creationId xmlns:a16="http://schemas.microsoft.com/office/drawing/2014/main" id="{C97F0E60-6C76-45FC-9707-B9176EA48B80}"/>
              </a:ext>
            </a:extLst>
          </p:cNvPr>
          <p:cNvSpPr>
            <a:spLocks noGrp="1"/>
          </p:cNvSpPr>
          <p:nvPr>
            <p:ph idx="1"/>
          </p:nvPr>
        </p:nvSpPr>
        <p:spPr>
          <a:xfrm>
            <a:off x="457200" y="1600200"/>
            <a:ext cx="8530046" cy="4525963"/>
          </a:xfrm>
        </p:spPr>
        <p:txBody>
          <a:bodyPr>
            <a:noAutofit/>
          </a:bodyPr>
          <a:lstStyle/>
          <a:p>
            <a:r>
              <a:rPr lang="en-US" dirty="0"/>
              <a:t>Recall that                              had eigenvalues </a:t>
            </a:r>
            <a:r>
              <a:rPr lang="en-US" i="1" dirty="0">
                <a:latin typeface="Symbol" panose="05050102010706020507" pitchFamily="18" charset="2"/>
              </a:rPr>
              <a:t>l</a:t>
            </a:r>
            <a:r>
              <a:rPr lang="en-US" baseline="-25000" dirty="0">
                <a:latin typeface="Symbol" panose="05050102010706020507" pitchFamily="18" charset="2"/>
              </a:rPr>
              <a:t>1</a:t>
            </a:r>
            <a:r>
              <a:rPr lang="en-US" dirty="0">
                <a:latin typeface="Times New Roman" panose="02020603050405020304" pitchFamily="18" charset="0"/>
              </a:rPr>
              <a:t> = 0 and </a:t>
            </a:r>
            <a:r>
              <a:rPr lang="en-US" i="1" dirty="0">
                <a:latin typeface="Symbol" panose="05050102010706020507" pitchFamily="18" charset="2"/>
              </a:rPr>
              <a:t>l</a:t>
            </a:r>
            <a:r>
              <a:rPr lang="en-US" baseline="-25000" dirty="0">
                <a:latin typeface="Symbol" panose="05050102010706020507" pitchFamily="18" charset="2"/>
              </a:rPr>
              <a:t>2</a:t>
            </a:r>
            <a:r>
              <a:rPr lang="en-US" dirty="0">
                <a:latin typeface="Times New Roman" panose="02020603050405020304" pitchFamily="18" charset="0"/>
              </a:rPr>
              <a:t> = 7</a:t>
            </a:r>
            <a:endParaRPr lang="en-US" dirty="0"/>
          </a:p>
          <a:p>
            <a:endParaRPr lang="en-US" dirty="0"/>
          </a:p>
          <a:p>
            <a:r>
              <a:rPr lang="en-US" dirty="0"/>
              <a:t>We will solve                                  substituting each value of </a:t>
            </a:r>
            <a:r>
              <a:rPr lang="en-US" i="1" dirty="0">
                <a:latin typeface="Symbol" panose="05050102010706020507" pitchFamily="18" charset="2"/>
              </a:rPr>
              <a:t>l</a:t>
            </a:r>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pPr lvl="1"/>
            <a:r>
              <a:rPr lang="en-US" dirty="0"/>
              <a:t>For </a:t>
            </a:r>
            <a:r>
              <a:rPr lang="en-US" i="1" dirty="0">
                <a:latin typeface="Symbol" panose="05050102010706020507" pitchFamily="18" charset="2"/>
              </a:rPr>
              <a:t>l</a:t>
            </a:r>
            <a:r>
              <a:rPr lang="en-US" baseline="-25000" dirty="0">
                <a:latin typeface="Symbol" panose="05050102010706020507" pitchFamily="18" charset="2"/>
              </a:rPr>
              <a:t>1</a:t>
            </a:r>
            <a:r>
              <a:rPr lang="en-US" dirty="0">
                <a:latin typeface="Times New Roman" panose="02020603050405020304" pitchFamily="18" charset="0"/>
              </a:rPr>
              <a:t> = 0,</a:t>
            </a:r>
          </a:p>
          <a:p>
            <a:pPr lvl="1"/>
            <a:endParaRPr lang="en-US" dirty="0">
              <a:latin typeface="Times New Roman" panose="02020603050405020304" pitchFamily="18" charset="0"/>
            </a:endParaRPr>
          </a:p>
          <a:p>
            <a:pPr lvl="2"/>
            <a:r>
              <a:rPr lang="en-US" dirty="0">
                <a:latin typeface="Times New Roman" panose="02020603050405020304" pitchFamily="18" charset="0"/>
              </a:rPr>
              <a:t>Thus, </a:t>
            </a:r>
          </a:p>
          <a:p>
            <a:pPr lvl="2"/>
            <a:endParaRPr lang="en-US" dirty="0">
              <a:latin typeface="Times New Roman" panose="02020603050405020304" pitchFamily="18" charset="0"/>
            </a:endParaRPr>
          </a:p>
          <a:p>
            <a:pPr lvl="1"/>
            <a:r>
              <a:rPr lang="en-US" dirty="0"/>
              <a:t>For </a:t>
            </a:r>
            <a:r>
              <a:rPr lang="en-US" i="1" dirty="0">
                <a:latin typeface="Symbol" panose="05050102010706020507" pitchFamily="18" charset="2"/>
              </a:rPr>
              <a:t>l</a:t>
            </a:r>
            <a:r>
              <a:rPr lang="en-US" baseline="-25000" dirty="0">
                <a:latin typeface="Symbol" panose="05050102010706020507" pitchFamily="18" charset="2"/>
              </a:rPr>
              <a:t>2</a:t>
            </a:r>
            <a:r>
              <a:rPr lang="en-US" dirty="0">
                <a:latin typeface="Times New Roman" panose="02020603050405020304" pitchFamily="18" charset="0"/>
              </a:rPr>
              <a:t> = 7,</a:t>
            </a:r>
          </a:p>
          <a:p>
            <a:pPr lvl="1"/>
            <a:endParaRPr lang="en-US" dirty="0">
              <a:latin typeface="Times New Roman" panose="02020603050405020304" pitchFamily="18" charset="0"/>
            </a:endParaRPr>
          </a:p>
          <a:p>
            <a:pPr lvl="2"/>
            <a:r>
              <a:rPr lang="en-US" dirty="0">
                <a:latin typeface="Times New Roman" panose="02020603050405020304" pitchFamily="18" charset="0"/>
              </a:rPr>
              <a:t>Thus, </a:t>
            </a:r>
          </a:p>
        </p:txBody>
      </p:sp>
      <p:sp>
        <p:nvSpPr>
          <p:cNvPr id="4" name="Footer Placeholder 3">
            <a:extLst>
              <a:ext uri="{FF2B5EF4-FFF2-40B4-BE49-F238E27FC236}">
                <a16:creationId xmlns:a16="http://schemas.microsoft.com/office/drawing/2014/main" id="{5B636F00-541D-4897-8F27-97BCCA2D5477}"/>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638DAC11-D72C-4148-AE0B-AACC84B31C35}"/>
              </a:ext>
            </a:extLst>
          </p:cNvPr>
          <p:cNvSpPr>
            <a:spLocks noGrp="1"/>
          </p:cNvSpPr>
          <p:nvPr>
            <p:ph type="sldNum" sz="quarter" idx="12"/>
          </p:nvPr>
        </p:nvSpPr>
        <p:spPr/>
        <p:txBody>
          <a:bodyPr/>
          <a:lstStyle/>
          <a:p>
            <a:fld id="{42EF6DC8-DA9C-4533-8A40-BB00A2545AF8}" type="slidenum">
              <a:rPr lang="en-CA" smtClean="0"/>
              <a:pPr/>
              <a:t>34</a:t>
            </a:fld>
            <a:endParaRPr lang="en-CA"/>
          </a:p>
        </p:txBody>
      </p:sp>
      <p:graphicFrame>
        <p:nvGraphicFramePr>
          <p:cNvPr id="6" name="Object 5">
            <a:extLst>
              <a:ext uri="{FF2B5EF4-FFF2-40B4-BE49-F238E27FC236}">
                <a16:creationId xmlns:a16="http://schemas.microsoft.com/office/drawing/2014/main" id="{CA657867-FECE-429B-BEF6-96D9A2A51950}"/>
              </a:ext>
            </a:extLst>
          </p:cNvPr>
          <p:cNvGraphicFramePr>
            <a:graphicFrameLocks noChangeAspect="1"/>
          </p:cNvGraphicFramePr>
          <p:nvPr>
            <p:extLst>
              <p:ext uri="{D42A27DB-BD31-4B8C-83A1-F6EECF244321}">
                <p14:modId xmlns:p14="http://schemas.microsoft.com/office/powerpoint/2010/main" val="1657484855"/>
              </p:ext>
            </p:extLst>
          </p:nvPr>
        </p:nvGraphicFramePr>
        <p:xfrm>
          <a:off x="2211577" y="1417638"/>
          <a:ext cx="1741488" cy="828675"/>
        </p:xfrm>
        <a:graphic>
          <a:graphicData uri="http://schemas.openxmlformats.org/presentationml/2006/ole">
            <mc:AlternateContent xmlns:mc="http://schemas.openxmlformats.org/markup-compatibility/2006">
              <mc:Choice xmlns:v="urn:schemas-microsoft-com:vml" Requires="v">
                <p:oleObj spid="_x0000_s601132" name="Equation" r:id="rId6" imgW="825480" imgH="393480" progId="Equation.DSMT4">
                  <p:embed/>
                </p:oleObj>
              </mc:Choice>
              <mc:Fallback>
                <p:oleObj name="Equation" r:id="rId6" imgW="825480" imgH="393480" progId="Equation.DSMT4">
                  <p:embed/>
                  <p:pic>
                    <p:nvPicPr>
                      <p:cNvPr id="6" name="Object 5">
                        <a:extLst>
                          <a:ext uri="{FF2B5EF4-FFF2-40B4-BE49-F238E27FC236}">
                            <a16:creationId xmlns:a16="http://schemas.microsoft.com/office/drawing/2014/main" id="{CA657867-FECE-429B-BEF6-96D9A2A51950}"/>
                          </a:ext>
                        </a:extLst>
                      </p:cNvPr>
                      <p:cNvPicPr/>
                      <p:nvPr/>
                    </p:nvPicPr>
                    <p:blipFill>
                      <a:blip r:embed="rId7"/>
                      <a:stretch>
                        <a:fillRect/>
                      </a:stretch>
                    </p:blipFill>
                    <p:spPr>
                      <a:xfrm>
                        <a:off x="2211577" y="1417638"/>
                        <a:ext cx="1741488" cy="8286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2AAE931-DB85-477B-9BB6-77A8A4786D18}"/>
              </a:ext>
            </a:extLst>
          </p:cNvPr>
          <p:cNvGraphicFramePr>
            <a:graphicFrameLocks noChangeAspect="1"/>
          </p:cNvGraphicFramePr>
          <p:nvPr>
            <p:extLst>
              <p:ext uri="{D42A27DB-BD31-4B8C-83A1-F6EECF244321}">
                <p14:modId xmlns:p14="http://schemas.microsoft.com/office/powerpoint/2010/main" val="1903155677"/>
              </p:ext>
            </p:extLst>
          </p:nvPr>
        </p:nvGraphicFramePr>
        <p:xfrm>
          <a:off x="2484438" y="2246313"/>
          <a:ext cx="2008187" cy="828675"/>
        </p:xfrm>
        <a:graphic>
          <a:graphicData uri="http://schemas.openxmlformats.org/presentationml/2006/ole">
            <mc:AlternateContent xmlns:mc="http://schemas.openxmlformats.org/markup-compatibility/2006">
              <mc:Choice xmlns:v="urn:schemas-microsoft-com:vml" Requires="v">
                <p:oleObj spid="_x0000_s601133" name="Equation" r:id="rId8" imgW="952200" imgH="393480" progId="Equation.DSMT4">
                  <p:embed/>
                </p:oleObj>
              </mc:Choice>
              <mc:Fallback>
                <p:oleObj name="Equation" r:id="rId8" imgW="952200" imgH="393480" progId="Equation.DSMT4">
                  <p:embed/>
                  <p:pic>
                    <p:nvPicPr>
                      <p:cNvPr id="7" name="Object 6">
                        <a:extLst>
                          <a:ext uri="{FF2B5EF4-FFF2-40B4-BE49-F238E27FC236}">
                            <a16:creationId xmlns:a16="http://schemas.microsoft.com/office/drawing/2014/main" id="{92AAE931-DB85-477B-9BB6-77A8A4786D18}"/>
                          </a:ext>
                        </a:extLst>
                      </p:cNvPr>
                      <p:cNvPicPr/>
                      <p:nvPr/>
                    </p:nvPicPr>
                    <p:blipFill>
                      <a:blip r:embed="rId9"/>
                      <a:stretch>
                        <a:fillRect/>
                      </a:stretch>
                    </p:blipFill>
                    <p:spPr>
                      <a:xfrm>
                        <a:off x="2484438" y="2246313"/>
                        <a:ext cx="2008187" cy="8286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52838E4-B42D-4AE6-A277-93C7B673991F}"/>
              </a:ext>
            </a:extLst>
          </p:cNvPr>
          <p:cNvGraphicFramePr>
            <a:graphicFrameLocks noChangeAspect="1"/>
          </p:cNvGraphicFramePr>
          <p:nvPr>
            <p:extLst>
              <p:ext uri="{D42A27DB-BD31-4B8C-83A1-F6EECF244321}">
                <p14:modId xmlns:p14="http://schemas.microsoft.com/office/powerpoint/2010/main" val="3879246925"/>
              </p:ext>
            </p:extLst>
          </p:nvPr>
        </p:nvGraphicFramePr>
        <p:xfrm>
          <a:off x="2519562" y="3321492"/>
          <a:ext cx="5276850" cy="828675"/>
        </p:xfrm>
        <a:graphic>
          <a:graphicData uri="http://schemas.openxmlformats.org/presentationml/2006/ole">
            <mc:AlternateContent xmlns:mc="http://schemas.openxmlformats.org/markup-compatibility/2006">
              <mc:Choice xmlns:v="urn:schemas-microsoft-com:vml" Requires="v">
                <p:oleObj spid="_x0000_s601134" name="Equation" r:id="rId10" imgW="2501640" imgH="393480" progId="Equation.DSMT4">
                  <p:embed/>
                </p:oleObj>
              </mc:Choice>
              <mc:Fallback>
                <p:oleObj name="Equation" r:id="rId10" imgW="2501640" imgH="393480" progId="Equation.DSMT4">
                  <p:embed/>
                  <p:pic>
                    <p:nvPicPr>
                      <p:cNvPr id="10" name="Object 9">
                        <a:extLst>
                          <a:ext uri="{FF2B5EF4-FFF2-40B4-BE49-F238E27FC236}">
                            <a16:creationId xmlns:a16="http://schemas.microsoft.com/office/drawing/2014/main" id="{952838E4-B42D-4AE6-A277-93C7B673991F}"/>
                          </a:ext>
                        </a:extLst>
                      </p:cNvPr>
                      <p:cNvPicPr/>
                      <p:nvPr/>
                    </p:nvPicPr>
                    <p:blipFill>
                      <a:blip r:embed="rId11"/>
                      <a:stretch>
                        <a:fillRect/>
                      </a:stretch>
                    </p:blipFill>
                    <p:spPr>
                      <a:xfrm>
                        <a:off x="2519562" y="3321492"/>
                        <a:ext cx="5276850" cy="8286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E5A47B4-A7DB-4B84-B775-B281F06B37E4}"/>
              </a:ext>
            </a:extLst>
          </p:cNvPr>
          <p:cNvGraphicFramePr>
            <a:graphicFrameLocks noChangeAspect="1"/>
          </p:cNvGraphicFramePr>
          <p:nvPr>
            <p:extLst>
              <p:ext uri="{D42A27DB-BD31-4B8C-83A1-F6EECF244321}">
                <p14:modId xmlns:p14="http://schemas.microsoft.com/office/powerpoint/2010/main" val="2015742046"/>
              </p:ext>
            </p:extLst>
          </p:nvPr>
        </p:nvGraphicFramePr>
        <p:xfrm>
          <a:off x="2241550" y="4186238"/>
          <a:ext cx="2674938" cy="828675"/>
        </p:xfrm>
        <a:graphic>
          <a:graphicData uri="http://schemas.openxmlformats.org/presentationml/2006/ole">
            <mc:AlternateContent xmlns:mc="http://schemas.openxmlformats.org/markup-compatibility/2006">
              <mc:Choice xmlns:v="urn:schemas-microsoft-com:vml" Requires="v">
                <p:oleObj spid="_x0000_s601135" name="Equation" r:id="rId12" imgW="1269720" imgH="393480" progId="Equation.DSMT4">
                  <p:embed/>
                </p:oleObj>
              </mc:Choice>
              <mc:Fallback>
                <p:oleObj name="Equation" r:id="rId12" imgW="1269720" imgH="393480" progId="Equation.DSMT4">
                  <p:embed/>
                  <p:pic>
                    <p:nvPicPr>
                      <p:cNvPr id="11" name="Object 10">
                        <a:extLst>
                          <a:ext uri="{FF2B5EF4-FFF2-40B4-BE49-F238E27FC236}">
                            <a16:creationId xmlns:a16="http://schemas.microsoft.com/office/drawing/2014/main" id="{9E5A47B4-A7DB-4B84-B775-B281F06B37E4}"/>
                          </a:ext>
                        </a:extLst>
                      </p:cNvPr>
                      <p:cNvPicPr/>
                      <p:nvPr/>
                    </p:nvPicPr>
                    <p:blipFill>
                      <a:blip r:embed="rId13"/>
                      <a:stretch>
                        <a:fillRect/>
                      </a:stretch>
                    </p:blipFill>
                    <p:spPr>
                      <a:xfrm>
                        <a:off x="2241550" y="4186238"/>
                        <a:ext cx="2674938" cy="8286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B0081AC-D91D-40BD-AA01-B4224FCE9FC3}"/>
              </a:ext>
            </a:extLst>
          </p:cNvPr>
          <p:cNvGraphicFramePr>
            <a:graphicFrameLocks noChangeAspect="1"/>
          </p:cNvGraphicFramePr>
          <p:nvPr>
            <p:extLst>
              <p:ext uri="{D42A27DB-BD31-4B8C-83A1-F6EECF244321}">
                <p14:modId xmlns:p14="http://schemas.microsoft.com/office/powerpoint/2010/main" val="4091088387"/>
              </p:ext>
            </p:extLst>
          </p:nvPr>
        </p:nvGraphicFramePr>
        <p:xfrm>
          <a:off x="2271902" y="5678488"/>
          <a:ext cx="2647950" cy="828675"/>
        </p:xfrm>
        <a:graphic>
          <a:graphicData uri="http://schemas.openxmlformats.org/presentationml/2006/ole">
            <mc:AlternateContent xmlns:mc="http://schemas.openxmlformats.org/markup-compatibility/2006">
              <mc:Choice xmlns:v="urn:schemas-microsoft-com:vml" Requires="v">
                <p:oleObj spid="_x0000_s601136" name="Equation" r:id="rId14" imgW="1257120" imgH="393480" progId="Equation.DSMT4">
                  <p:embed/>
                </p:oleObj>
              </mc:Choice>
              <mc:Fallback>
                <p:oleObj name="Equation" r:id="rId14" imgW="1257120" imgH="393480" progId="Equation.DSMT4">
                  <p:embed/>
                  <p:pic>
                    <p:nvPicPr>
                      <p:cNvPr id="14" name="Object 13">
                        <a:extLst>
                          <a:ext uri="{FF2B5EF4-FFF2-40B4-BE49-F238E27FC236}">
                            <a16:creationId xmlns:a16="http://schemas.microsoft.com/office/drawing/2014/main" id="{9B0081AC-D91D-40BD-AA01-B4224FCE9FC3}"/>
                          </a:ext>
                        </a:extLst>
                      </p:cNvPr>
                      <p:cNvPicPr/>
                      <p:nvPr/>
                    </p:nvPicPr>
                    <p:blipFill>
                      <a:blip r:embed="rId15"/>
                      <a:stretch>
                        <a:fillRect/>
                      </a:stretch>
                    </p:blipFill>
                    <p:spPr>
                      <a:xfrm>
                        <a:off x="2271902" y="5678488"/>
                        <a:ext cx="2647950" cy="8286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4DDB692-B2A4-4350-BF42-681F7093DC50}"/>
              </a:ext>
            </a:extLst>
          </p:cNvPr>
          <p:cNvGraphicFramePr>
            <a:graphicFrameLocks noChangeAspect="1"/>
          </p:cNvGraphicFramePr>
          <p:nvPr>
            <p:extLst>
              <p:ext uri="{D42A27DB-BD31-4B8C-83A1-F6EECF244321}">
                <p14:modId xmlns:p14="http://schemas.microsoft.com/office/powerpoint/2010/main" val="3843469536"/>
              </p:ext>
            </p:extLst>
          </p:nvPr>
        </p:nvGraphicFramePr>
        <p:xfrm>
          <a:off x="2566361" y="4894263"/>
          <a:ext cx="4821238" cy="828675"/>
        </p:xfrm>
        <a:graphic>
          <a:graphicData uri="http://schemas.openxmlformats.org/presentationml/2006/ole">
            <mc:AlternateContent xmlns:mc="http://schemas.openxmlformats.org/markup-compatibility/2006">
              <mc:Choice xmlns:v="urn:schemas-microsoft-com:vml" Requires="v">
                <p:oleObj spid="_x0000_s601137" name="Equation" r:id="rId16" imgW="2286000" imgH="393480" progId="Equation.DSMT4">
                  <p:embed/>
                </p:oleObj>
              </mc:Choice>
              <mc:Fallback>
                <p:oleObj name="Equation" r:id="rId16" imgW="2286000" imgH="393480" progId="Equation.DSMT4">
                  <p:embed/>
                  <p:pic>
                    <p:nvPicPr>
                      <p:cNvPr id="15" name="Object 14">
                        <a:extLst>
                          <a:ext uri="{FF2B5EF4-FFF2-40B4-BE49-F238E27FC236}">
                            <a16:creationId xmlns:a16="http://schemas.microsoft.com/office/drawing/2014/main" id="{34DDB692-B2A4-4350-BF42-681F7093DC50}"/>
                          </a:ext>
                        </a:extLst>
                      </p:cNvPr>
                      <p:cNvPicPr/>
                      <p:nvPr/>
                    </p:nvPicPr>
                    <p:blipFill>
                      <a:blip r:embed="rId17"/>
                      <a:stretch>
                        <a:fillRect/>
                      </a:stretch>
                    </p:blipFill>
                    <p:spPr>
                      <a:xfrm>
                        <a:off x="2566361" y="4894263"/>
                        <a:ext cx="4821238" cy="828675"/>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08E72B2F-93F1-4204-9509-91F5526B1353}"/>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54691779"/>
      </p:ext>
    </p:extLst>
  </p:cSld>
  <p:clrMapOvr>
    <a:masterClrMapping/>
  </p:clrMapOvr>
  <mc:AlternateContent xmlns:mc="http://schemas.openxmlformats.org/markup-compatibility/2006" xmlns:p14="http://schemas.microsoft.com/office/powerpoint/2010/main">
    <mc:Choice Requires="p14">
      <p:transition spd="slow" p14:dur="2000" advTm="142198"/>
    </mc:Choice>
    <mc:Fallback xmlns="">
      <p:transition spd="slow" advTm="142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4588-824B-4D7D-ABE9-D5F13CD4D913}"/>
              </a:ext>
            </a:extLst>
          </p:cNvPr>
          <p:cNvSpPr>
            <a:spLocks noGrp="1"/>
          </p:cNvSpPr>
          <p:nvPr>
            <p:ph type="title"/>
          </p:nvPr>
        </p:nvSpPr>
        <p:spPr/>
        <p:txBody>
          <a:bodyPr/>
          <a:lstStyle/>
          <a:p>
            <a:r>
              <a:rPr lang="en-US" dirty="0"/>
              <a:t>Finding eigenvalues</a:t>
            </a:r>
          </a:p>
        </p:txBody>
      </p:sp>
      <p:sp>
        <p:nvSpPr>
          <p:cNvPr id="3" name="Content Placeholder 2">
            <a:extLst>
              <a:ext uri="{FF2B5EF4-FFF2-40B4-BE49-F238E27FC236}">
                <a16:creationId xmlns:a16="http://schemas.microsoft.com/office/drawing/2014/main" id="{C97F0E60-6C76-45FC-9707-B9176EA48B80}"/>
              </a:ext>
            </a:extLst>
          </p:cNvPr>
          <p:cNvSpPr>
            <a:spLocks noGrp="1"/>
          </p:cNvSpPr>
          <p:nvPr>
            <p:ph idx="1"/>
          </p:nvPr>
        </p:nvSpPr>
        <p:spPr>
          <a:xfrm>
            <a:off x="457200" y="1600200"/>
            <a:ext cx="8530046" cy="4525963"/>
          </a:xfrm>
        </p:spPr>
        <p:txBody>
          <a:bodyPr>
            <a:noAutofit/>
          </a:bodyPr>
          <a:lstStyle/>
          <a:p>
            <a:r>
              <a:rPr lang="en-US" dirty="0"/>
              <a:t>Recall                                 had eigenvalues </a:t>
            </a:r>
            <a:r>
              <a:rPr lang="en-US" i="1" dirty="0">
                <a:latin typeface="Symbol" panose="05050102010706020507" pitchFamily="18" charset="2"/>
              </a:rPr>
              <a:t>l</a:t>
            </a:r>
            <a:r>
              <a:rPr lang="en-US" baseline="-25000" dirty="0">
                <a:latin typeface="Symbol" panose="05050102010706020507" pitchFamily="18" charset="2"/>
              </a:rPr>
              <a:t>1</a:t>
            </a:r>
            <a:r>
              <a:rPr lang="en-US" dirty="0">
                <a:latin typeface="Times New Roman" panose="02020603050405020304" pitchFamily="18" charset="0"/>
              </a:rPr>
              <a:t> = –3</a:t>
            </a:r>
            <a:r>
              <a:rPr lang="en-US" dirty="0"/>
              <a:t>,</a:t>
            </a:r>
            <a:r>
              <a:rPr lang="en-US" dirty="0">
                <a:latin typeface="Times New Roman" panose="02020603050405020304" pitchFamily="18" charset="0"/>
              </a:rPr>
              <a:t> </a:t>
            </a:r>
            <a:r>
              <a:rPr lang="en-US" i="1" dirty="0">
                <a:latin typeface="Symbol" panose="05050102010706020507" pitchFamily="18" charset="2"/>
              </a:rPr>
              <a:t>l</a:t>
            </a:r>
            <a:r>
              <a:rPr lang="en-US" baseline="-25000" dirty="0">
                <a:latin typeface="Symbol" panose="05050102010706020507" pitchFamily="18" charset="2"/>
              </a:rPr>
              <a:t>2</a:t>
            </a:r>
            <a:r>
              <a:rPr lang="en-US" dirty="0">
                <a:latin typeface="Times New Roman" panose="02020603050405020304" pitchFamily="18" charset="0"/>
              </a:rPr>
              <a:t> = 2 and </a:t>
            </a:r>
            <a:r>
              <a:rPr lang="en-US" i="1" dirty="0">
                <a:latin typeface="Symbol" panose="05050102010706020507" pitchFamily="18" charset="2"/>
              </a:rPr>
              <a:t>l</a:t>
            </a:r>
            <a:r>
              <a:rPr lang="en-US" baseline="-25000" dirty="0">
                <a:latin typeface="Symbol" panose="05050102010706020507" pitchFamily="18" charset="2"/>
              </a:rPr>
              <a:t>3</a:t>
            </a:r>
            <a:r>
              <a:rPr lang="en-US" dirty="0">
                <a:latin typeface="Times New Roman" panose="02020603050405020304" pitchFamily="18" charset="0"/>
              </a:rPr>
              <a:t> = 8</a:t>
            </a:r>
            <a:endParaRPr lang="en-US" dirty="0"/>
          </a:p>
          <a:p>
            <a:pPr marL="0" indent="0">
              <a:buNone/>
            </a:pPr>
            <a:endParaRPr lang="en-US" dirty="0">
              <a:latin typeface="Times New Roman" panose="02020603050405020304" pitchFamily="18" charset="0"/>
            </a:endParaRPr>
          </a:p>
          <a:p>
            <a:pPr lvl="1"/>
            <a:endParaRPr lang="en-US" dirty="0">
              <a:latin typeface="Times New Roman" panose="02020603050405020304" pitchFamily="18" charset="0"/>
            </a:endParaRPr>
          </a:p>
          <a:p>
            <a:pPr marL="457200" lvl="1" indent="0">
              <a:buNone/>
            </a:pPr>
            <a:endParaRPr lang="en-US" dirty="0">
              <a:latin typeface="Times New Roman" panose="02020603050405020304" pitchFamily="18" charset="0"/>
            </a:endParaRPr>
          </a:p>
          <a:p>
            <a:pPr lvl="1"/>
            <a:r>
              <a:rPr lang="en-US" dirty="0">
                <a:latin typeface="Times New Roman" panose="02020603050405020304" pitchFamily="18" charset="0"/>
              </a:rPr>
              <a:t>For </a:t>
            </a:r>
            <a:r>
              <a:rPr lang="en-US" i="1" dirty="0">
                <a:latin typeface="Symbol" panose="05050102010706020507" pitchFamily="18" charset="2"/>
              </a:rPr>
              <a:t>l</a:t>
            </a:r>
            <a:r>
              <a:rPr lang="en-US" baseline="-25000" dirty="0">
                <a:latin typeface="Symbol" panose="05050102010706020507" pitchFamily="18" charset="2"/>
              </a:rPr>
              <a:t>1</a:t>
            </a:r>
            <a:r>
              <a:rPr lang="en-US" dirty="0">
                <a:latin typeface="Times New Roman" panose="02020603050405020304" pitchFamily="18" charset="0"/>
              </a:rPr>
              <a:t> = –3,</a:t>
            </a:r>
          </a:p>
          <a:p>
            <a:pPr lvl="1"/>
            <a:endParaRPr lang="en-US" sz="1600" dirty="0">
              <a:latin typeface="Times New Roman" panose="02020603050405020304" pitchFamily="18" charset="0"/>
            </a:endParaRPr>
          </a:p>
          <a:p>
            <a:pPr lvl="1"/>
            <a:endParaRPr lang="en-US" sz="1600" dirty="0">
              <a:latin typeface="Times New Roman" panose="02020603050405020304" pitchFamily="18" charset="0"/>
            </a:endParaRPr>
          </a:p>
          <a:p>
            <a:pPr lvl="1"/>
            <a:r>
              <a:rPr lang="en-US" dirty="0">
                <a:latin typeface="Times New Roman" panose="02020603050405020304" pitchFamily="18" charset="0"/>
              </a:rPr>
              <a:t>For </a:t>
            </a:r>
            <a:r>
              <a:rPr lang="en-US" i="1" dirty="0">
                <a:latin typeface="Symbol" panose="05050102010706020507" pitchFamily="18" charset="2"/>
              </a:rPr>
              <a:t>l</a:t>
            </a:r>
            <a:r>
              <a:rPr lang="en-US" baseline="-25000" dirty="0">
                <a:latin typeface="Symbol" panose="05050102010706020507" pitchFamily="18" charset="2"/>
              </a:rPr>
              <a:t>2</a:t>
            </a:r>
            <a:r>
              <a:rPr lang="en-US" dirty="0">
                <a:latin typeface="Times New Roman" panose="02020603050405020304" pitchFamily="18" charset="0"/>
              </a:rPr>
              <a:t> = 2,</a:t>
            </a:r>
          </a:p>
          <a:p>
            <a:pPr lvl="1"/>
            <a:endParaRPr lang="en-US" sz="1600" dirty="0">
              <a:latin typeface="Times New Roman" panose="02020603050405020304" pitchFamily="18" charset="0"/>
            </a:endParaRPr>
          </a:p>
          <a:p>
            <a:pPr lvl="1"/>
            <a:endParaRPr lang="en-US" sz="1600" dirty="0">
              <a:latin typeface="Times New Roman" panose="02020603050405020304" pitchFamily="18" charset="0"/>
            </a:endParaRPr>
          </a:p>
          <a:p>
            <a:pPr lvl="1"/>
            <a:r>
              <a:rPr lang="en-US" dirty="0">
                <a:latin typeface="Times New Roman" panose="02020603050405020304" pitchFamily="18" charset="0"/>
              </a:rPr>
              <a:t>For </a:t>
            </a:r>
            <a:r>
              <a:rPr lang="en-US" i="1" dirty="0">
                <a:latin typeface="Symbol" panose="05050102010706020507" pitchFamily="18" charset="2"/>
              </a:rPr>
              <a:t>l</a:t>
            </a:r>
            <a:r>
              <a:rPr lang="en-US" baseline="-25000" dirty="0">
                <a:latin typeface="Symbol" panose="05050102010706020507" pitchFamily="18" charset="2"/>
              </a:rPr>
              <a:t>1</a:t>
            </a:r>
            <a:r>
              <a:rPr lang="en-US" dirty="0">
                <a:latin typeface="Times New Roman" panose="02020603050405020304" pitchFamily="18" charset="0"/>
              </a:rPr>
              <a:t> = 8,</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5B636F00-541D-4897-8F27-97BCCA2D5477}"/>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638DAC11-D72C-4148-AE0B-AACC84B31C35}"/>
              </a:ext>
            </a:extLst>
          </p:cNvPr>
          <p:cNvSpPr>
            <a:spLocks noGrp="1"/>
          </p:cNvSpPr>
          <p:nvPr>
            <p:ph type="sldNum" sz="quarter" idx="12"/>
          </p:nvPr>
        </p:nvSpPr>
        <p:spPr/>
        <p:txBody>
          <a:bodyPr/>
          <a:lstStyle/>
          <a:p>
            <a:fld id="{42EF6DC8-DA9C-4533-8A40-BB00A2545AF8}" type="slidenum">
              <a:rPr lang="en-CA" smtClean="0"/>
              <a:pPr/>
              <a:t>35</a:t>
            </a:fld>
            <a:endParaRPr lang="en-CA"/>
          </a:p>
        </p:txBody>
      </p:sp>
      <p:graphicFrame>
        <p:nvGraphicFramePr>
          <p:cNvPr id="6" name="Object 5">
            <a:extLst>
              <a:ext uri="{FF2B5EF4-FFF2-40B4-BE49-F238E27FC236}">
                <a16:creationId xmlns:a16="http://schemas.microsoft.com/office/drawing/2014/main" id="{CA657867-FECE-429B-BEF6-96D9A2A51950}"/>
              </a:ext>
            </a:extLst>
          </p:cNvPr>
          <p:cNvGraphicFramePr>
            <a:graphicFrameLocks noChangeAspect="1"/>
          </p:cNvGraphicFramePr>
          <p:nvPr>
            <p:extLst>
              <p:ext uri="{D42A27DB-BD31-4B8C-83A1-F6EECF244321}">
                <p14:modId xmlns:p14="http://schemas.microsoft.com/office/powerpoint/2010/main" val="2267676624"/>
              </p:ext>
            </p:extLst>
          </p:nvPr>
        </p:nvGraphicFramePr>
        <p:xfrm>
          <a:off x="1675176" y="1272865"/>
          <a:ext cx="1923763" cy="1141557"/>
        </p:xfrm>
        <a:graphic>
          <a:graphicData uri="http://schemas.openxmlformats.org/presentationml/2006/ole">
            <mc:AlternateContent xmlns:mc="http://schemas.openxmlformats.org/markup-compatibility/2006">
              <mc:Choice xmlns:v="urn:schemas-microsoft-com:vml" Requires="v">
                <p:oleObj spid="_x0000_s603178" name="Equation" r:id="rId6" imgW="1002960" imgH="596880" progId="Equation.DSMT4">
                  <p:embed/>
                </p:oleObj>
              </mc:Choice>
              <mc:Fallback>
                <p:oleObj name="Equation" r:id="rId6" imgW="1002960" imgH="596880" progId="Equation.DSMT4">
                  <p:embed/>
                  <p:pic>
                    <p:nvPicPr>
                      <p:cNvPr id="6" name="Object 5">
                        <a:extLst>
                          <a:ext uri="{FF2B5EF4-FFF2-40B4-BE49-F238E27FC236}">
                            <a16:creationId xmlns:a16="http://schemas.microsoft.com/office/drawing/2014/main" id="{CA657867-FECE-429B-BEF6-96D9A2A51950}"/>
                          </a:ext>
                        </a:extLst>
                      </p:cNvPr>
                      <p:cNvPicPr/>
                      <p:nvPr/>
                    </p:nvPicPr>
                    <p:blipFill>
                      <a:blip r:embed="rId7"/>
                      <a:stretch>
                        <a:fillRect/>
                      </a:stretch>
                    </p:blipFill>
                    <p:spPr>
                      <a:xfrm>
                        <a:off x="1675176" y="1272865"/>
                        <a:ext cx="1923763" cy="1141557"/>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F915FA26-4849-400B-A79C-637900651F3E}"/>
              </a:ext>
            </a:extLst>
          </p:cNvPr>
          <p:cNvGraphicFramePr>
            <a:graphicFrameLocks noChangeAspect="1"/>
          </p:cNvGraphicFramePr>
          <p:nvPr>
            <p:extLst>
              <p:ext uri="{D42A27DB-BD31-4B8C-83A1-F6EECF244321}">
                <p14:modId xmlns:p14="http://schemas.microsoft.com/office/powerpoint/2010/main" val="3722570527"/>
              </p:ext>
            </p:extLst>
          </p:nvPr>
        </p:nvGraphicFramePr>
        <p:xfrm>
          <a:off x="537883" y="5803703"/>
          <a:ext cx="2099174" cy="1037779"/>
        </p:xfrm>
        <a:graphic>
          <a:graphicData uri="http://schemas.openxmlformats.org/presentationml/2006/ole">
            <mc:AlternateContent xmlns:mc="http://schemas.openxmlformats.org/markup-compatibility/2006">
              <mc:Choice xmlns:v="urn:schemas-microsoft-com:vml" Requires="v">
                <p:oleObj spid="_x0000_s603179" name="Equation" r:id="rId8" imgW="1206360" imgH="596880" progId="Equation.DSMT4">
                  <p:embed/>
                </p:oleObj>
              </mc:Choice>
              <mc:Fallback>
                <p:oleObj name="Equation" r:id="rId8" imgW="1206360" imgH="596880" progId="Equation.DSMT4">
                  <p:embed/>
                  <p:pic>
                    <p:nvPicPr>
                      <p:cNvPr id="11" name="Object 10">
                        <a:extLst>
                          <a:ext uri="{FF2B5EF4-FFF2-40B4-BE49-F238E27FC236}">
                            <a16:creationId xmlns:a16="http://schemas.microsoft.com/office/drawing/2014/main" id="{9E5A47B4-A7DB-4B84-B775-B281F06B37E4}"/>
                          </a:ext>
                        </a:extLst>
                      </p:cNvPr>
                      <p:cNvPicPr/>
                      <p:nvPr/>
                    </p:nvPicPr>
                    <p:blipFill>
                      <a:blip r:embed="rId9"/>
                      <a:stretch>
                        <a:fillRect/>
                      </a:stretch>
                    </p:blipFill>
                    <p:spPr>
                      <a:xfrm>
                        <a:off x="537883" y="5803703"/>
                        <a:ext cx="2099174" cy="1037779"/>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AE01C1E5-B600-4F19-8004-A1B3CF2C0BB0}"/>
              </a:ext>
            </a:extLst>
          </p:cNvPr>
          <p:cNvGraphicFramePr>
            <a:graphicFrameLocks noChangeAspect="1"/>
          </p:cNvGraphicFramePr>
          <p:nvPr>
            <p:extLst>
              <p:ext uri="{D42A27DB-BD31-4B8C-83A1-F6EECF244321}">
                <p14:modId xmlns:p14="http://schemas.microsoft.com/office/powerpoint/2010/main" val="1967538403"/>
              </p:ext>
            </p:extLst>
          </p:nvPr>
        </p:nvGraphicFramePr>
        <p:xfrm>
          <a:off x="2810025" y="3884930"/>
          <a:ext cx="5027612" cy="944562"/>
        </p:xfrm>
        <a:graphic>
          <a:graphicData uri="http://schemas.openxmlformats.org/presentationml/2006/ole">
            <mc:AlternateContent xmlns:mc="http://schemas.openxmlformats.org/markup-compatibility/2006">
              <mc:Choice xmlns:v="urn:schemas-microsoft-com:vml" Requires="v">
                <p:oleObj spid="_x0000_s603180" name="Equation" r:id="rId10" imgW="3174840" imgH="596880" progId="Equation.DSMT4">
                  <p:embed/>
                </p:oleObj>
              </mc:Choice>
              <mc:Fallback>
                <p:oleObj name="Equation" r:id="rId10" imgW="3174840" imgH="596880" progId="Equation.DSMT4">
                  <p:embed/>
                  <p:pic>
                    <p:nvPicPr>
                      <p:cNvPr id="21" name="Object 20">
                        <a:extLst>
                          <a:ext uri="{FF2B5EF4-FFF2-40B4-BE49-F238E27FC236}">
                            <a16:creationId xmlns:a16="http://schemas.microsoft.com/office/drawing/2014/main" id="{946E184D-561C-4E59-BCE9-FBB69874092E}"/>
                          </a:ext>
                        </a:extLst>
                      </p:cNvPr>
                      <p:cNvPicPr/>
                      <p:nvPr/>
                    </p:nvPicPr>
                    <p:blipFill>
                      <a:blip r:embed="rId11"/>
                      <a:stretch>
                        <a:fillRect/>
                      </a:stretch>
                    </p:blipFill>
                    <p:spPr>
                      <a:xfrm>
                        <a:off x="2810025" y="3884930"/>
                        <a:ext cx="5027612" cy="944562"/>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397B75A4-22E7-4BCD-ACE9-93EF7B816ABC}"/>
              </a:ext>
            </a:extLst>
          </p:cNvPr>
          <p:cNvGraphicFramePr>
            <a:graphicFrameLocks noChangeAspect="1"/>
          </p:cNvGraphicFramePr>
          <p:nvPr>
            <p:extLst>
              <p:ext uri="{D42A27DB-BD31-4B8C-83A1-F6EECF244321}">
                <p14:modId xmlns:p14="http://schemas.microsoft.com/office/powerpoint/2010/main" val="450411416"/>
              </p:ext>
            </p:extLst>
          </p:nvPr>
        </p:nvGraphicFramePr>
        <p:xfrm>
          <a:off x="2876870" y="1967834"/>
          <a:ext cx="2920475" cy="1039091"/>
        </p:xfrm>
        <a:graphic>
          <a:graphicData uri="http://schemas.openxmlformats.org/presentationml/2006/ole">
            <mc:AlternateContent xmlns:mc="http://schemas.openxmlformats.org/markup-compatibility/2006">
              <mc:Choice xmlns:v="urn:schemas-microsoft-com:vml" Requires="v">
                <p:oleObj spid="_x0000_s603181" name="Equation" r:id="rId12" imgW="1676160" imgH="596880" progId="Equation.DSMT4">
                  <p:embed/>
                </p:oleObj>
              </mc:Choice>
              <mc:Fallback>
                <p:oleObj name="Equation" r:id="rId12" imgW="1676160" imgH="596880" progId="Equation.DSMT4">
                  <p:embed/>
                  <p:pic>
                    <p:nvPicPr>
                      <p:cNvPr id="21" name="Object 20">
                        <a:extLst>
                          <a:ext uri="{FF2B5EF4-FFF2-40B4-BE49-F238E27FC236}">
                            <a16:creationId xmlns:a16="http://schemas.microsoft.com/office/drawing/2014/main" id="{946E184D-561C-4E59-BCE9-FBB69874092E}"/>
                          </a:ext>
                        </a:extLst>
                      </p:cNvPr>
                      <p:cNvPicPr/>
                      <p:nvPr/>
                    </p:nvPicPr>
                    <p:blipFill>
                      <a:blip r:embed="rId13"/>
                      <a:stretch>
                        <a:fillRect/>
                      </a:stretch>
                    </p:blipFill>
                    <p:spPr>
                      <a:xfrm>
                        <a:off x="2876870" y="1967834"/>
                        <a:ext cx="2920475" cy="1039091"/>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DB77CD2C-B733-4F40-8F25-92D2165A8A1D}"/>
              </a:ext>
            </a:extLst>
          </p:cNvPr>
          <p:cNvGraphicFramePr>
            <a:graphicFrameLocks noChangeAspect="1"/>
          </p:cNvGraphicFramePr>
          <p:nvPr>
            <p:extLst>
              <p:ext uri="{D42A27DB-BD31-4B8C-83A1-F6EECF244321}">
                <p14:modId xmlns:p14="http://schemas.microsoft.com/office/powerpoint/2010/main" val="4012447675"/>
              </p:ext>
            </p:extLst>
          </p:nvPr>
        </p:nvGraphicFramePr>
        <p:xfrm>
          <a:off x="2805438" y="2940367"/>
          <a:ext cx="5329237" cy="944563"/>
        </p:xfrm>
        <a:graphic>
          <a:graphicData uri="http://schemas.openxmlformats.org/presentationml/2006/ole">
            <mc:AlternateContent xmlns:mc="http://schemas.openxmlformats.org/markup-compatibility/2006">
              <mc:Choice xmlns:v="urn:schemas-microsoft-com:vml" Requires="v">
                <p:oleObj spid="_x0000_s603182" name="Equation" r:id="rId14" imgW="3365280" imgH="596880" progId="Equation.DSMT4">
                  <p:embed/>
                </p:oleObj>
              </mc:Choice>
              <mc:Fallback>
                <p:oleObj name="Equation" r:id="rId14" imgW="3365280" imgH="596880" progId="Equation.DSMT4">
                  <p:embed/>
                  <p:pic>
                    <p:nvPicPr>
                      <p:cNvPr id="26" name="Object 25">
                        <a:extLst>
                          <a:ext uri="{FF2B5EF4-FFF2-40B4-BE49-F238E27FC236}">
                            <a16:creationId xmlns:a16="http://schemas.microsoft.com/office/drawing/2014/main" id="{AE01C1E5-B600-4F19-8004-A1B3CF2C0BB0}"/>
                          </a:ext>
                        </a:extLst>
                      </p:cNvPr>
                      <p:cNvPicPr/>
                      <p:nvPr/>
                    </p:nvPicPr>
                    <p:blipFill>
                      <a:blip r:embed="rId15"/>
                      <a:stretch>
                        <a:fillRect/>
                      </a:stretch>
                    </p:blipFill>
                    <p:spPr>
                      <a:xfrm>
                        <a:off x="2805438" y="2940367"/>
                        <a:ext cx="5329237" cy="944563"/>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D0FD4DEA-5D02-4D2C-AB79-EE1917ECF640}"/>
              </a:ext>
            </a:extLst>
          </p:cNvPr>
          <p:cNvGraphicFramePr>
            <a:graphicFrameLocks noChangeAspect="1"/>
          </p:cNvGraphicFramePr>
          <p:nvPr>
            <p:extLst>
              <p:ext uri="{D42A27DB-BD31-4B8C-83A1-F6EECF244321}">
                <p14:modId xmlns:p14="http://schemas.microsoft.com/office/powerpoint/2010/main" val="4153564437"/>
              </p:ext>
            </p:extLst>
          </p:nvPr>
        </p:nvGraphicFramePr>
        <p:xfrm>
          <a:off x="2754313" y="4859338"/>
          <a:ext cx="5129212" cy="944562"/>
        </p:xfrm>
        <a:graphic>
          <a:graphicData uri="http://schemas.openxmlformats.org/presentationml/2006/ole">
            <mc:AlternateContent xmlns:mc="http://schemas.openxmlformats.org/markup-compatibility/2006">
              <mc:Choice xmlns:v="urn:schemas-microsoft-com:vml" Requires="v">
                <p:oleObj spid="_x0000_s603183" name="Equation" r:id="rId16" imgW="3238200" imgH="596880" progId="Equation.DSMT4">
                  <p:embed/>
                </p:oleObj>
              </mc:Choice>
              <mc:Fallback>
                <p:oleObj name="Equation" r:id="rId16" imgW="3238200" imgH="596880" progId="Equation.DSMT4">
                  <p:embed/>
                  <p:pic>
                    <p:nvPicPr>
                      <p:cNvPr id="28" name="Object 27">
                        <a:extLst>
                          <a:ext uri="{FF2B5EF4-FFF2-40B4-BE49-F238E27FC236}">
                            <a16:creationId xmlns:a16="http://schemas.microsoft.com/office/drawing/2014/main" id="{DB77CD2C-B733-4F40-8F25-92D2165A8A1D}"/>
                          </a:ext>
                        </a:extLst>
                      </p:cNvPr>
                      <p:cNvPicPr/>
                      <p:nvPr/>
                    </p:nvPicPr>
                    <p:blipFill>
                      <a:blip r:embed="rId17"/>
                      <a:stretch>
                        <a:fillRect/>
                      </a:stretch>
                    </p:blipFill>
                    <p:spPr>
                      <a:xfrm>
                        <a:off x="2754313" y="4859338"/>
                        <a:ext cx="5129212" cy="944562"/>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48ACD885-D166-4ED4-B755-355A5E1A3BA8}"/>
              </a:ext>
            </a:extLst>
          </p:cNvPr>
          <p:cNvGraphicFramePr>
            <a:graphicFrameLocks noChangeAspect="1"/>
          </p:cNvGraphicFramePr>
          <p:nvPr>
            <p:extLst>
              <p:ext uri="{D42A27DB-BD31-4B8C-83A1-F6EECF244321}">
                <p14:modId xmlns:p14="http://schemas.microsoft.com/office/powerpoint/2010/main" val="3297288264"/>
              </p:ext>
            </p:extLst>
          </p:nvPr>
        </p:nvGraphicFramePr>
        <p:xfrm>
          <a:off x="3067211" y="5803900"/>
          <a:ext cx="2120900" cy="1038225"/>
        </p:xfrm>
        <a:graphic>
          <a:graphicData uri="http://schemas.openxmlformats.org/presentationml/2006/ole">
            <mc:AlternateContent xmlns:mc="http://schemas.openxmlformats.org/markup-compatibility/2006">
              <mc:Choice xmlns:v="urn:schemas-microsoft-com:vml" Requires="v">
                <p:oleObj spid="_x0000_s603184" name="Equation" r:id="rId18" imgW="1218960" imgH="596880" progId="Equation.DSMT4">
                  <p:embed/>
                </p:oleObj>
              </mc:Choice>
              <mc:Fallback>
                <p:oleObj name="Equation" r:id="rId18" imgW="1218960" imgH="596880" progId="Equation.DSMT4">
                  <p:embed/>
                  <p:pic>
                    <p:nvPicPr>
                      <p:cNvPr id="22" name="Object 21">
                        <a:extLst>
                          <a:ext uri="{FF2B5EF4-FFF2-40B4-BE49-F238E27FC236}">
                            <a16:creationId xmlns:a16="http://schemas.microsoft.com/office/drawing/2014/main" id="{F915FA26-4849-400B-A79C-637900651F3E}"/>
                          </a:ext>
                        </a:extLst>
                      </p:cNvPr>
                      <p:cNvPicPr/>
                      <p:nvPr/>
                    </p:nvPicPr>
                    <p:blipFill>
                      <a:blip r:embed="rId19"/>
                      <a:stretch>
                        <a:fillRect/>
                      </a:stretch>
                    </p:blipFill>
                    <p:spPr>
                      <a:xfrm>
                        <a:off x="3067211" y="5803900"/>
                        <a:ext cx="2120900" cy="1038225"/>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C16798A7-D628-42B2-9522-7E11F1CEC60B}"/>
              </a:ext>
            </a:extLst>
          </p:cNvPr>
          <p:cNvGraphicFramePr>
            <a:graphicFrameLocks noChangeAspect="1"/>
          </p:cNvGraphicFramePr>
          <p:nvPr>
            <p:extLst>
              <p:ext uri="{D42A27DB-BD31-4B8C-83A1-F6EECF244321}">
                <p14:modId xmlns:p14="http://schemas.microsoft.com/office/powerpoint/2010/main" val="1912126685"/>
              </p:ext>
            </p:extLst>
          </p:nvPr>
        </p:nvGraphicFramePr>
        <p:xfrm>
          <a:off x="5473366" y="5803900"/>
          <a:ext cx="2209800" cy="1038225"/>
        </p:xfrm>
        <a:graphic>
          <a:graphicData uri="http://schemas.openxmlformats.org/presentationml/2006/ole">
            <mc:AlternateContent xmlns:mc="http://schemas.openxmlformats.org/markup-compatibility/2006">
              <mc:Choice xmlns:v="urn:schemas-microsoft-com:vml" Requires="v">
                <p:oleObj spid="_x0000_s603185" name="Equation" r:id="rId20" imgW="1269720" imgH="596880" progId="Equation.DSMT4">
                  <p:embed/>
                </p:oleObj>
              </mc:Choice>
              <mc:Fallback>
                <p:oleObj name="Equation" r:id="rId20" imgW="1269720" imgH="596880" progId="Equation.DSMT4">
                  <p:embed/>
                  <p:pic>
                    <p:nvPicPr>
                      <p:cNvPr id="30" name="Object 29">
                        <a:extLst>
                          <a:ext uri="{FF2B5EF4-FFF2-40B4-BE49-F238E27FC236}">
                            <a16:creationId xmlns:a16="http://schemas.microsoft.com/office/drawing/2014/main" id="{48ACD885-D166-4ED4-B755-355A5E1A3BA8}"/>
                          </a:ext>
                        </a:extLst>
                      </p:cNvPr>
                      <p:cNvPicPr/>
                      <p:nvPr/>
                    </p:nvPicPr>
                    <p:blipFill>
                      <a:blip r:embed="rId21"/>
                      <a:stretch>
                        <a:fillRect/>
                      </a:stretch>
                    </p:blipFill>
                    <p:spPr>
                      <a:xfrm>
                        <a:off x="5473366" y="5803900"/>
                        <a:ext cx="2209800" cy="1038225"/>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1D8C471B-363D-4857-A271-F175276B187D}"/>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69653152"/>
      </p:ext>
    </p:extLst>
  </p:cSld>
  <p:clrMapOvr>
    <a:masterClrMapping/>
  </p:clrMapOvr>
  <mc:AlternateContent xmlns:mc="http://schemas.openxmlformats.org/markup-compatibility/2006" xmlns:p14="http://schemas.microsoft.com/office/powerpoint/2010/main">
    <mc:Choice Requires="p14">
      <p:transition spd="slow" p14:dur="2000" advTm="253018"/>
    </mc:Choice>
    <mc:Fallback xmlns="">
      <p:transition spd="slow" advTm="253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the definition of an eigenvalue and eigenvector</a:t>
            </a:r>
          </a:p>
          <a:p>
            <a:pPr lvl="1"/>
            <a:r>
              <a:rPr lang="en-US" dirty="0"/>
              <a:t>Know that eigenvectors corresponding to different eigenvalues are linearly independent</a:t>
            </a:r>
          </a:p>
          <a:p>
            <a:pPr lvl="1"/>
            <a:r>
              <a:rPr lang="en-US" dirty="0"/>
              <a:t>Know that the eigenvalues of self-adjoint operators are real and that eigenvectors corresponding to different eigenvalues are orthogonal</a:t>
            </a:r>
          </a:p>
          <a:p>
            <a:pPr lvl="1"/>
            <a:r>
              <a:rPr lang="en-US" dirty="0"/>
              <a:t>Know how to find eigenvalues</a:t>
            </a:r>
          </a:p>
          <a:p>
            <a:pPr lvl="1"/>
            <a:r>
              <a:rPr lang="en-US" dirty="0"/>
              <a:t>Know how to find eigenvectors</a:t>
            </a:r>
          </a:p>
        </p:txBody>
      </p:sp>
      <p:sp>
        <p:nvSpPr>
          <p:cNvPr id="4" name="Footer Placeholder 3"/>
          <p:cNvSpPr>
            <a:spLocks noGrp="1"/>
          </p:cNvSpPr>
          <p:nvPr>
            <p:ph type="ftr" sz="quarter" idx="11"/>
          </p:nvPr>
        </p:nvSpPr>
        <p:spPr/>
        <p:txBody>
          <a:bodyPr/>
          <a:lstStyle/>
          <a:p>
            <a:r>
              <a:rPr lang="en-US"/>
              <a:t>1-dimensional invariant subspaces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36</a:t>
            </a:fld>
            <a:endParaRPr lang="en-CA"/>
          </a:p>
        </p:txBody>
      </p:sp>
      <p:pic>
        <p:nvPicPr>
          <p:cNvPr id="8" name="Audio 7">
            <a:hlinkClick r:id="" action="ppaction://media"/>
            <a:extLst>
              <a:ext uri="{FF2B5EF4-FFF2-40B4-BE49-F238E27FC236}">
                <a16:creationId xmlns:a16="http://schemas.microsoft.com/office/drawing/2014/main" id="{BE304A5A-F497-4415-A776-F67051893A4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31759"/>
    </mc:Choice>
    <mc:Fallback xmlns="">
      <p:transition spd="slow" advTm="3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https://en.wikipedia.org/wiki/Eigenvalues_and_eigenvectors</a:t>
            </a:r>
          </a:p>
        </p:txBody>
      </p:sp>
      <p:sp>
        <p:nvSpPr>
          <p:cNvPr id="4" name="Footer Placeholder 3"/>
          <p:cNvSpPr>
            <a:spLocks noGrp="1"/>
          </p:cNvSpPr>
          <p:nvPr>
            <p:ph type="ftr" sz="quarter" idx="11"/>
          </p:nvPr>
        </p:nvSpPr>
        <p:spPr/>
        <p:txBody>
          <a:bodyPr/>
          <a:lstStyle/>
          <a:p>
            <a:r>
              <a:rPr lang="en-US"/>
              <a:t>1-dimensional invariant subspaces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37</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1-dimensional invariant subspaces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38</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1-dimensional invariant subspaces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39</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all matrices have real eigenvalues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Unfortunately,</a:t>
            </a:r>
          </a:p>
          <a:p>
            <a:pPr lvl="1"/>
            <a:r>
              <a:rPr lang="en-US" dirty="0"/>
              <a:t>A real square matrix that has an odd dimension is only guaranteed to have at least one real eigenvalue</a:t>
            </a:r>
          </a:p>
          <a:p>
            <a:pPr lvl="1"/>
            <a:r>
              <a:rPr lang="en-US" dirty="0"/>
              <a:t>Also, a real square matrix that does not have at least one real eigenvalue must have at least complex conjugate pair of </a:t>
            </a:r>
            <a:r>
              <a:rPr lang="en-US" i="1" dirty="0"/>
              <a:t>eigenvalues</a:t>
            </a:r>
            <a:r>
              <a:rPr lang="en-US" dirty="0"/>
              <a:t>, which indicates a 2-dimensional invariant plane</a:t>
            </a:r>
          </a:p>
          <a:p>
            <a:endParaRPr lang="en-US" dirty="0"/>
          </a:p>
          <a:p>
            <a:endParaRPr lang="en-US" dirty="0"/>
          </a:p>
          <a:p>
            <a:endParaRPr lang="en-US" dirty="0"/>
          </a:p>
          <a:p>
            <a:r>
              <a:rPr lang="en-US" dirty="0"/>
              <a:t>We will focus on finding conditions under which the eigenvectors and corresponding eigenvalues fully describe the behavior of the linear operator</a:t>
            </a:r>
          </a:p>
          <a:p>
            <a:endParaRPr lang="en-US" dirty="0"/>
          </a:p>
        </p:txBody>
      </p:sp>
      <p:sp>
        <p:nvSpPr>
          <p:cNvPr id="4" name="Footer Placeholder 3"/>
          <p:cNvSpPr>
            <a:spLocks noGrp="1"/>
          </p:cNvSpPr>
          <p:nvPr>
            <p:ph type="ftr" sz="quarter" idx="11"/>
          </p:nvPr>
        </p:nvSpPr>
        <p:spPr/>
        <p:txBody>
          <a:bodyPr/>
          <a:lstStyle/>
          <a:p>
            <a:r>
              <a:rPr lang="en-US"/>
              <a:t>1-dimensional invariant subspaces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6" name="Object 15">
            <a:extLst>
              <a:ext uri="{FF2B5EF4-FFF2-40B4-BE49-F238E27FC236}">
                <a16:creationId xmlns:a16="http://schemas.microsoft.com/office/drawing/2014/main" id="{3671546B-B63C-46E3-9CC5-F5BF22ADD09B}"/>
              </a:ext>
            </a:extLst>
          </p:cNvPr>
          <p:cNvGraphicFramePr>
            <a:graphicFrameLocks noChangeAspect="1"/>
          </p:cNvGraphicFramePr>
          <p:nvPr>
            <p:extLst>
              <p:ext uri="{D42A27DB-BD31-4B8C-83A1-F6EECF244321}">
                <p14:modId xmlns:p14="http://schemas.microsoft.com/office/powerpoint/2010/main" val="716808691"/>
              </p:ext>
            </p:extLst>
          </p:nvPr>
        </p:nvGraphicFramePr>
        <p:xfrm>
          <a:off x="3543481" y="3863181"/>
          <a:ext cx="1738313" cy="912813"/>
        </p:xfrm>
        <a:graphic>
          <a:graphicData uri="http://schemas.openxmlformats.org/presentationml/2006/ole">
            <mc:AlternateContent xmlns:mc="http://schemas.openxmlformats.org/markup-compatibility/2006">
              <mc:Choice xmlns:v="urn:schemas-microsoft-com:vml" Requires="v">
                <p:oleObj spid="_x0000_s571425" name="Equation" r:id="rId6" imgW="749160" imgH="393480" progId="Equation.DSMT4">
                  <p:embed/>
                </p:oleObj>
              </mc:Choice>
              <mc:Fallback>
                <p:oleObj name="Equation" r:id="rId6" imgW="749160" imgH="393480" progId="Equation.DSMT4">
                  <p:embed/>
                  <p:pic>
                    <p:nvPicPr>
                      <p:cNvPr id="9" name="Object 8">
                        <a:extLst>
                          <a:ext uri="{FF2B5EF4-FFF2-40B4-BE49-F238E27FC236}">
                            <a16:creationId xmlns:a16="http://schemas.microsoft.com/office/drawing/2014/main" id="{B8F67CE4-CC8E-43A7-8AE3-48015E11F321}"/>
                          </a:ext>
                        </a:extLst>
                      </p:cNvPr>
                      <p:cNvPicPr/>
                      <p:nvPr/>
                    </p:nvPicPr>
                    <p:blipFill>
                      <a:blip r:embed="rId7"/>
                      <a:stretch>
                        <a:fillRect/>
                      </a:stretch>
                    </p:blipFill>
                    <p:spPr>
                      <a:xfrm>
                        <a:off x="3543481" y="3863181"/>
                        <a:ext cx="1738313" cy="912813"/>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1E5C2EE6-884A-4876-A17C-AD00D977C5C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13256864"/>
      </p:ext>
    </p:extLst>
  </p:cSld>
  <p:clrMapOvr>
    <a:masterClrMapping/>
  </p:clrMapOvr>
  <mc:AlternateContent xmlns:mc="http://schemas.openxmlformats.org/markup-compatibility/2006" xmlns:p14="http://schemas.microsoft.com/office/powerpoint/2010/main">
    <mc:Choice Requires="p14">
      <p:transition spd="slow" p14:dur="2000" advTm="82852"/>
    </mc:Choice>
    <mc:Fallback xmlns="">
      <p:transition spd="slow" advTm="82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1-dimensional invariant subspaces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40</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Diagonal matrices</a:t>
            </a:r>
            <a:endParaRPr lang="en-CA" dirty="0"/>
          </a:p>
        </p:txBody>
      </p:sp>
      <p:sp>
        <p:nvSpPr>
          <p:cNvPr id="3" name="Content Placeholder 2"/>
          <p:cNvSpPr>
            <a:spLocks noGrp="1"/>
          </p:cNvSpPr>
          <p:nvPr>
            <p:ph idx="1"/>
          </p:nvPr>
        </p:nvSpPr>
        <p:spPr>
          <a:xfrm>
            <a:off x="457200" y="1600200"/>
            <a:ext cx="8382000" cy="4525963"/>
          </a:xfrm>
        </p:spPr>
        <p:txBody>
          <a:bodyPr>
            <a:normAutofit fontScale="92500" lnSpcReduction="10000"/>
          </a:bodyPr>
          <a:lstStyle/>
          <a:p>
            <a:r>
              <a:rPr lang="en-US" dirty="0"/>
              <a:t>For example, consider a matrix </a:t>
            </a:r>
            <a:r>
              <a:rPr lang="en-US" i="1" dirty="0"/>
              <a:t>D</a:t>
            </a:r>
            <a:r>
              <a:rPr lang="en-US" dirty="0"/>
              <a:t> is a diagonal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a:t>
            </a:r>
            <a:br>
              <a:rPr lang="en-US" dirty="0"/>
            </a:br>
            <a:r>
              <a:rPr lang="en-US" dirty="0"/>
              <a:t>and </a:t>
            </a:r>
            <a:r>
              <a:rPr lang="en-US" b="1" dirty="0" err="1">
                <a:latin typeface="Times New Roman" panose="02020603050405020304" pitchFamily="18" charset="0"/>
              </a:rPr>
              <a:t>e</a:t>
            </a:r>
            <a:r>
              <a:rPr lang="en-US" i="1" baseline="-25000" dirty="0" err="1">
                <a:latin typeface="Times New Roman" panose="02020603050405020304" pitchFamily="18" charset="0"/>
              </a:rPr>
              <a:t>k</a:t>
            </a:r>
            <a:r>
              <a:rPr lang="en-US" i="1" dirty="0"/>
              <a:t> </a:t>
            </a:r>
            <a:r>
              <a:rPr lang="en-US" dirty="0"/>
              <a:t>is the </a:t>
            </a:r>
            <a:r>
              <a:rPr lang="en-US" i="1" dirty="0"/>
              <a:t>k</a:t>
            </a:r>
            <a:r>
              <a:rPr lang="en-US" baseline="30000" dirty="0"/>
              <a:t>th</a:t>
            </a:r>
            <a:r>
              <a:rPr lang="en-US" dirty="0"/>
              <a:t> canonical basis vector</a:t>
            </a:r>
          </a:p>
          <a:p>
            <a:pPr lvl="1"/>
            <a:r>
              <a:rPr lang="en-US" dirty="0"/>
              <a:t>In this case, </a:t>
            </a:r>
            <a:r>
              <a:rPr lang="en-US" i="1" dirty="0" err="1">
                <a:latin typeface="Times New Roman" panose="02020603050405020304" pitchFamily="18" charset="0"/>
              </a:rPr>
              <a:t>D</a:t>
            </a:r>
            <a:r>
              <a:rPr lang="en-US" b="1" dirty="0" err="1">
                <a:latin typeface="Times New Roman" panose="02020603050405020304" pitchFamily="18" charset="0"/>
              </a:rPr>
              <a:t>e</a:t>
            </a:r>
            <a:r>
              <a:rPr lang="en-US" i="1" baseline="-25000" dirty="0" err="1">
                <a:latin typeface="Times New Roman" panose="02020603050405020304" pitchFamily="18" charset="0"/>
              </a:rPr>
              <a:t>k</a:t>
            </a:r>
            <a:r>
              <a:rPr lang="en-US" baseline="30000" dirty="0">
                <a:latin typeface="Times New Roman" panose="02020603050405020304" pitchFamily="18" charset="0"/>
              </a:rPr>
              <a:t> </a:t>
            </a:r>
            <a:r>
              <a:rPr lang="en-US" dirty="0">
                <a:latin typeface="Times New Roman" panose="02020603050405020304" pitchFamily="18" charset="0"/>
              </a:rPr>
              <a:t> = </a:t>
            </a:r>
            <a:r>
              <a:rPr lang="en-US" i="1" dirty="0" err="1">
                <a:latin typeface="Times New Roman" panose="02020603050405020304" pitchFamily="18" charset="0"/>
              </a:rPr>
              <a:t>d</a:t>
            </a:r>
            <a:r>
              <a:rPr lang="en-US" i="1" baseline="-25000" dirty="0" err="1">
                <a:latin typeface="Times New Roman" panose="02020603050405020304" pitchFamily="18" charset="0"/>
              </a:rPr>
              <a:t>k,k</a:t>
            </a:r>
            <a:r>
              <a:rPr lang="en-US" b="1" dirty="0" err="1">
                <a:latin typeface="Times New Roman" panose="02020603050405020304" pitchFamily="18" charset="0"/>
              </a:rPr>
              <a:t>e</a:t>
            </a:r>
            <a:r>
              <a:rPr lang="en-US" i="1" baseline="-25000" dirty="0" err="1">
                <a:latin typeface="Times New Roman" panose="02020603050405020304" pitchFamily="18" charset="0"/>
              </a:rPr>
              <a:t>k</a:t>
            </a:r>
            <a:r>
              <a:rPr lang="en-US" dirty="0"/>
              <a:t>, so each canonical vector </a:t>
            </a:r>
            <a:r>
              <a:rPr lang="en-US" b="1" dirty="0" err="1">
                <a:latin typeface="Times New Roman" panose="02020603050405020304" pitchFamily="18" charset="0"/>
              </a:rPr>
              <a:t>e</a:t>
            </a:r>
            <a:r>
              <a:rPr lang="en-US" i="1" baseline="-25000" dirty="0" err="1">
                <a:latin typeface="Times New Roman" panose="02020603050405020304" pitchFamily="18" charset="0"/>
              </a:rPr>
              <a:t>k</a:t>
            </a:r>
            <a:r>
              <a:rPr lang="en-US" dirty="0"/>
              <a:t> is an eigenvector with a corresponding eigenvalue </a:t>
            </a:r>
            <a:r>
              <a:rPr lang="en-US" i="1" dirty="0" err="1">
                <a:latin typeface="Times New Roman" panose="02020603050405020304" pitchFamily="18" charset="0"/>
              </a:rPr>
              <a:t>d</a:t>
            </a:r>
            <a:r>
              <a:rPr lang="en-US" i="1" baseline="-25000" dirty="0" err="1">
                <a:latin typeface="Times New Roman" panose="02020603050405020304" pitchFamily="18" charset="0"/>
              </a:rPr>
              <a:t>k,k</a:t>
            </a:r>
            <a:endParaRPr lang="en-US" dirty="0"/>
          </a:p>
          <a:p>
            <a:pPr lvl="1"/>
            <a:endParaRPr lang="en-US" dirty="0"/>
          </a:p>
          <a:p>
            <a:endParaRPr lang="en-US" dirty="0"/>
          </a:p>
          <a:p>
            <a:r>
              <a:rPr lang="en-US" dirty="0"/>
              <a:t>For example, if                                                      , we have that  </a:t>
            </a:r>
          </a:p>
          <a:p>
            <a:endParaRPr lang="en-US" dirty="0"/>
          </a:p>
          <a:p>
            <a:endParaRPr lang="en-US" dirty="0"/>
          </a:p>
          <a:p>
            <a:pPr marL="0" indent="0" algn="ctr">
              <a:buNone/>
            </a:pPr>
            <a:r>
              <a:rPr lang="en-US" i="1" dirty="0">
                <a:latin typeface="Times New Roman" panose="02020603050405020304" pitchFamily="18" charset="0"/>
              </a:rPr>
              <a:t>			D</a:t>
            </a:r>
            <a:r>
              <a:rPr lang="en-US" b="1" dirty="0">
                <a:latin typeface="Times New Roman" panose="02020603050405020304" pitchFamily="18" charset="0"/>
              </a:rPr>
              <a:t>e</a:t>
            </a:r>
            <a:r>
              <a:rPr lang="en-US" baseline="-25000" dirty="0">
                <a:latin typeface="Times New Roman" panose="02020603050405020304" pitchFamily="18" charset="0"/>
              </a:rPr>
              <a:t>1</a:t>
            </a:r>
            <a:r>
              <a:rPr lang="en-US" dirty="0">
                <a:latin typeface="Times New Roman" panose="02020603050405020304" pitchFamily="18" charset="0"/>
              </a:rPr>
              <a:t> = –3</a:t>
            </a:r>
            <a:r>
              <a:rPr lang="en-US" b="1" dirty="0">
                <a:latin typeface="Times New Roman" panose="02020603050405020304" pitchFamily="18" charset="0"/>
              </a:rPr>
              <a:t>e</a:t>
            </a:r>
            <a:r>
              <a:rPr lang="en-US" baseline="-25000" dirty="0">
                <a:latin typeface="Times New Roman" panose="02020603050405020304" pitchFamily="18" charset="0"/>
              </a:rPr>
              <a:t>1</a:t>
            </a:r>
            <a:endParaRPr lang="en-US" dirty="0">
              <a:latin typeface="Times New Roman" panose="02020603050405020304" pitchFamily="18" charset="0"/>
            </a:endParaRPr>
          </a:p>
          <a:p>
            <a:pPr marL="0" indent="0" algn="ctr">
              <a:buNone/>
            </a:pPr>
            <a:r>
              <a:rPr lang="en-US" i="1" dirty="0">
                <a:latin typeface="Times New Roman" panose="02020603050405020304" pitchFamily="18" charset="0"/>
              </a:rPr>
              <a:t>			D</a:t>
            </a:r>
            <a:r>
              <a:rPr lang="en-US" b="1" dirty="0">
                <a:latin typeface="Times New Roman" panose="02020603050405020304" pitchFamily="18" charset="0"/>
              </a:rPr>
              <a:t>e</a:t>
            </a:r>
            <a:r>
              <a:rPr lang="en-US" baseline="-25000" dirty="0">
                <a:latin typeface="Times New Roman" panose="02020603050405020304" pitchFamily="18" charset="0"/>
              </a:rPr>
              <a:t>2</a:t>
            </a:r>
            <a:r>
              <a:rPr lang="en-US" dirty="0">
                <a:latin typeface="Times New Roman" panose="02020603050405020304" pitchFamily="18" charset="0"/>
              </a:rPr>
              <a:t> =   2</a:t>
            </a:r>
            <a:r>
              <a:rPr lang="en-US" b="1" dirty="0">
                <a:latin typeface="Times New Roman" panose="02020603050405020304" pitchFamily="18" charset="0"/>
              </a:rPr>
              <a:t>e</a:t>
            </a:r>
            <a:r>
              <a:rPr lang="en-US" baseline="-25000" dirty="0">
                <a:latin typeface="Times New Roman" panose="02020603050405020304" pitchFamily="18" charset="0"/>
              </a:rPr>
              <a:t>2</a:t>
            </a:r>
            <a:endParaRPr lang="en-US" dirty="0">
              <a:latin typeface="Times New Roman" panose="02020603050405020304" pitchFamily="18" charset="0"/>
            </a:endParaRPr>
          </a:p>
          <a:p>
            <a:pPr marL="0" indent="0" algn="ctr">
              <a:buNone/>
            </a:pPr>
            <a:r>
              <a:rPr lang="en-US" i="1" dirty="0">
                <a:latin typeface="Times New Roman" panose="02020603050405020304" pitchFamily="18" charset="0"/>
              </a:rPr>
              <a:t>			   D</a:t>
            </a:r>
            <a:r>
              <a:rPr lang="en-US" b="1" dirty="0">
                <a:latin typeface="Times New Roman" panose="02020603050405020304" pitchFamily="18" charset="0"/>
              </a:rPr>
              <a:t>e</a:t>
            </a:r>
            <a:r>
              <a:rPr lang="en-US" baseline="-25000" dirty="0">
                <a:latin typeface="Times New Roman" panose="02020603050405020304" pitchFamily="18" charset="0"/>
              </a:rPr>
              <a:t>3</a:t>
            </a:r>
            <a:r>
              <a:rPr lang="en-US" dirty="0">
                <a:latin typeface="Times New Roman" panose="02020603050405020304" pitchFamily="18" charset="0"/>
              </a:rPr>
              <a:t> = –0.1</a:t>
            </a:r>
            <a:r>
              <a:rPr lang="en-US" b="1" dirty="0">
                <a:latin typeface="Times New Roman" panose="02020603050405020304" pitchFamily="18" charset="0"/>
              </a:rPr>
              <a:t>e</a:t>
            </a:r>
            <a:r>
              <a:rPr lang="en-US" baseline="-25000" dirty="0">
                <a:latin typeface="Times New Roman" panose="02020603050405020304" pitchFamily="18" charset="0"/>
              </a:rPr>
              <a:t>3</a:t>
            </a:r>
            <a:endParaRPr lang="en-US" dirty="0">
              <a:latin typeface="Times New Roman" panose="02020603050405020304" pitchFamily="18" charset="0"/>
            </a:endParaRPr>
          </a:p>
          <a:p>
            <a:pPr marL="0" indent="0" algn="ctr">
              <a:buNone/>
            </a:pPr>
            <a:r>
              <a:rPr lang="en-US" i="1" dirty="0">
                <a:latin typeface="Times New Roman" panose="02020603050405020304" pitchFamily="18" charset="0"/>
              </a:rPr>
              <a:t>			   D</a:t>
            </a:r>
            <a:r>
              <a:rPr lang="en-US" b="1" dirty="0">
                <a:latin typeface="Times New Roman" panose="02020603050405020304" pitchFamily="18" charset="0"/>
              </a:rPr>
              <a:t>e</a:t>
            </a:r>
            <a:r>
              <a:rPr lang="en-US" baseline="-25000" dirty="0">
                <a:latin typeface="Times New Roman" panose="02020603050405020304" pitchFamily="18" charset="0"/>
              </a:rPr>
              <a:t>4</a:t>
            </a:r>
            <a:r>
              <a:rPr lang="en-US" dirty="0">
                <a:latin typeface="Times New Roman" panose="02020603050405020304" pitchFamily="18" charset="0"/>
              </a:rPr>
              <a:t> =   0.5</a:t>
            </a:r>
            <a:r>
              <a:rPr lang="en-US" b="1" dirty="0">
                <a:latin typeface="Times New Roman" panose="02020603050405020304" pitchFamily="18" charset="0"/>
              </a:rPr>
              <a:t>e</a:t>
            </a:r>
            <a:r>
              <a:rPr lang="en-US" baseline="-25000" dirty="0">
                <a:latin typeface="Times New Roman" panose="02020603050405020304" pitchFamily="18" charset="0"/>
              </a:rPr>
              <a:t>4</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1-dimensional invariant subspaces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5" name="Object 14">
            <a:extLst>
              <a:ext uri="{FF2B5EF4-FFF2-40B4-BE49-F238E27FC236}">
                <a16:creationId xmlns:a16="http://schemas.microsoft.com/office/drawing/2014/main" id="{18B4A2CB-0E73-4BBB-B7D0-6AA0406968EF}"/>
              </a:ext>
            </a:extLst>
          </p:cNvPr>
          <p:cNvGraphicFramePr>
            <a:graphicFrameLocks noChangeAspect="1"/>
          </p:cNvGraphicFramePr>
          <p:nvPr>
            <p:extLst>
              <p:ext uri="{D42A27DB-BD31-4B8C-83A1-F6EECF244321}">
                <p14:modId xmlns:p14="http://schemas.microsoft.com/office/powerpoint/2010/main" val="3366224615"/>
              </p:ext>
            </p:extLst>
          </p:nvPr>
        </p:nvGraphicFramePr>
        <p:xfrm>
          <a:off x="2553055" y="2818691"/>
          <a:ext cx="2919412" cy="1630363"/>
        </p:xfrm>
        <a:graphic>
          <a:graphicData uri="http://schemas.openxmlformats.org/presentationml/2006/ole">
            <mc:AlternateContent xmlns:mc="http://schemas.openxmlformats.org/markup-compatibility/2006">
              <mc:Choice xmlns:v="urn:schemas-microsoft-com:vml" Requires="v">
                <p:oleObj spid="_x0000_s570430" name="Equation" r:id="rId6" imgW="1384200" imgH="774360" progId="Equation.DSMT4">
                  <p:embed/>
                </p:oleObj>
              </mc:Choice>
              <mc:Fallback>
                <p:oleObj name="Equation" r:id="rId6" imgW="1384200" imgH="774360" progId="Equation.DSMT4">
                  <p:embed/>
                  <p:pic>
                    <p:nvPicPr>
                      <p:cNvPr id="16" name="Object 15">
                        <a:extLst>
                          <a:ext uri="{FF2B5EF4-FFF2-40B4-BE49-F238E27FC236}">
                            <a16:creationId xmlns:a16="http://schemas.microsoft.com/office/drawing/2014/main" id="{3D9BF87B-3830-46FE-84D2-E712CD766374}"/>
                          </a:ext>
                        </a:extLst>
                      </p:cNvPr>
                      <p:cNvPicPr/>
                      <p:nvPr/>
                    </p:nvPicPr>
                    <p:blipFill>
                      <a:blip r:embed="rId7"/>
                      <a:stretch>
                        <a:fillRect/>
                      </a:stretch>
                    </p:blipFill>
                    <p:spPr>
                      <a:xfrm>
                        <a:off x="2553055" y="2818691"/>
                        <a:ext cx="2919412" cy="163036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CF314A35-1E72-4FAB-AE33-F69065967625}"/>
              </a:ext>
            </a:extLst>
          </p:cNvPr>
          <p:cNvGraphicFramePr>
            <a:graphicFrameLocks noChangeAspect="1"/>
          </p:cNvGraphicFramePr>
          <p:nvPr>
            <p:extLst>
              <p:ext uri="{D42A27DB-BD31-4B8C-83A1-F6EECF244321}">
                <p14:modId xmlns:p14="http://schemas.microsoft.com/office/powerpoint/2010/main" val="1765393745"/>
              </p:ext>
            </p:extLst>
          </p:nvPr>
        </p:nvGraphicFramePr>
        <p:xfrm>
          <a:off x="379679" y="4897019"/>
          <a:ext cx="3144824" cy="1348719"/>
        </p:xfrm>
        <a:graphic>
          <a:graphicData uri="http://schemas.openxmlformats.org/presentationml/2006/ole">
            <mc:AlternateContent xmlns:mc="http://schemas.openxmlformats.org/markup-compatibility/2006">
              <mc:Choice xmlns:v="urn:schemas-microsoft-com:vml" Requires="v">
                <p:oleObj spid="_x0000_s570431" name="Equation" r:id="rId8" imgW="1803240" imgH="774360" progId="Equation.DSMT4">
                  <p:embed/>
                </p:oleObj>
              </mc:Choice>
              <mc:Fallback>
                <p:oleObj name="Equation" r:id="rId8" imgW="1803240" imgH="774360" progId="Equation.DSMT4">
                  <p:embed/>
                  <p:pic>
                    <p:nvPicPr>
                      <p:cNvPr id="15" name="Object 14">
                        <a:extLst>
                          <a:ext uri="{FF2B5EF4-FFF2-40B4-BE49-F238E27FC236}">
                            <a16:creationId xmlns:a16="http://schemas.microsoft.com/office/drawing/2014/main" id="{18B4A2CB-0E73-4BBB-B7D0-6AA0406968EF}"/>
                          </a:ext>
                        </a:extLst>
                      </p:cNvPr>
                      <p:cNvPicPr/>
                      <p:nvPr/>
                    </p:nvPicPr>
                    <p:blipFill>
                      <a:blip r:embed="rId9"/>
                      <a:stretch>
                        <a:fillRect/>
                      </a:stretch>
                    </p:blipFill>
                    <p:spPr>
                      <a:xfrm>
                        <a:off x="379679" y="4897019"/>
                        <a:ext cx="3144824" cy="1348719"/>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8612C234-32AC-433C-AE4D-F6F59ED836C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46883827"/>
      </p:ext>
    </p:extLst>
  </p:cSld>
  <p:clrMapOvr>
    <a:masterClrMapping/>
  </p:clrMapOvr>
  <mc:AlternateContent xmlns:mc="http://schemas.openxmlformats.org/markup-compatibility/2006" xmlns:p14="http://schemas.microsoft.com/office/powerpoint/2010/main">
    <mc:Choice Requires="p14">
      <p:transition spd="slow" p14:dur="2000" advTm="115474"/>
    </mc:Choice>
    <mc:Fallback xmlns="">
      <p:transition spd="slow" advTm="115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Null spaces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If a linear operator </a:t>
            </a:r>
            <a:r>
              <a:rPr lang="en-US" i="1" dirty="0"/>
              <a:t>A</a:t>
            </a:r>
            <a:r>
              <a:rPr lang="en-US" dirty="0"/>
              <a:t> has a non-trivial null space,</a:t>
            </a:r>
            <a:br>
              <a:rPr lang="en-US" dirty="0"/>
            </a:br>
            <a:r>
              <a:rPr lang="en-US" dirty="0"/>
              <a:t>then for each </a:t>
            </a:r>
            <a:r>
              <a:rPr lang="en-US" b="1" dirty="0">
                <a:latin typeface="Times New Roman" panose="02020603050405020304" pitchFamily="18" charset="0"/>
              </a:rPr>
              <a:t>u</a:t>
            </a:r>
            <a:r>
              <a:rPr lang="en-US" dirty="0">
                <a:latin typeface="Times New Roman" panose="02020603050405020304" pitchFamily="18" charset="0"/>
              </a:rPr>
              <a:t> ∈ null(</a:t>
            </a:r>
            <a:r>
              <a:rPr lang="en-US" i="1" dirty="0">
                <a:latin typeface="Times New Roman" panose="02020603050405020304" pitchFamily="18" charset="0"/>
              </a:rPr>
              <a:t>A</a:t>
            </a:r>
            <a:r>
              <a:rPr lang="en-US" dirty="0">
                <a:latin typeface="Times New Roman" panose="02020603050405020304" pitchFamily="18" charset="0"/>
              </a:rPr>
              <a:t>) </a:t>
            </a:r>
            <a:r>
              <a:rPr lang="en-US" dirty="0"/>
              <a:t>has the property that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0</a:t>
            </a:r>
            <a:r>
              <a:rPr lang="en-US" dirty="0">
                <a:latin typeface="Times New Roman" panose="02020603050405020304" pitchFamily="18" charset="0"/>
              </a:rPr>
              <a:t> = 0</a:t>
            </a:r>
            <a:r>
              <a:rPr lang="en-US" b="1" dirty="0">
                <a:latin typeface="Times New Roman" panose="02020603050405020304" pitchFamily="18" charset="0"/>
              </a:rPr>
              <a:t>u</a:t>
            </a:r>
            <a:endParaRPr lang="en-US" dirty="0">
              <a:latin typeface="Times New Roman" panose="02020603050405020304" pitchFamily="18" charset="0"/>
            </a:endParaRPr>
          </a:p>
          <a:p>
            <a:pPr lvl="1"/>
            <a:r>
              <a:rPr lang="en-US" dirty="0"/>
              <a:t>That is, each vector in the null space is an eigenvector with a corresponding eigenvalue of </a:t>
            </a:r>
            <a:r>
              <a:rPr lang="en-US" i="1" dirty="0">
                <a:latin typeface="Symbol" panose="05050102010706020507" pitchFamily="18" charset="2"/>
              </a:rPr>
              <a:t>l </a:t>
            </a:r>
            <a:r>
              <a:rPr lang="en-US" dirty="0"/>
              <a:t>= 0</a:t>
            </a:r>
          </a:p>
          <a:p>
            <a:pPr lvl="1"/>
            <a:endParaRPr lang="en-US" dirty="0"/>
          </a:p>
        </p:txBody>
      </p:sp>
      <p:sp>
        <p:nvSpPr>
          <p:cNvPr id="4" name="Footer Placeholder 3"/>
          <p:cNvSpPr>
            <a:spLocks noGrp="1"/>
          </p:cNvSpPr>
          <p:nvPr>
            <p:ph type="ftr" sz="quarter" idx="11"/>
          </p:nvPr>
        </p:nvSpPr>
        <p:spPr/>
        <p:txBody>
          <a:bodyPr/>
          <a:lstStyle/>
          <a:p>
            <a:r>
              <a:rPr lang="en-US"/>
              <a:t>1-dimensional invariant subspaces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pic>
        <p:nvPicPr>
          <p:cNvPr id="6" name="Audio 5">
            <a:hlinkClick r:id="" action="ppaction://media"/>
            <a:extLst>
              <a:ext uri="{FF2B5EF4-FFF2-40B4-BE49-F238E27FC236}">
                <a16:creationId xmlns:a16="http://schemas.microsoft.com/office/drawing/2014/main" id="{21A6B514-CFF7-4F71-AC3D-9F9BB63B248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14329838"/>
      </p:ext>
    </p:extLst>
  </p:cSld>
  <p:clrMapOvr>
    <a:masterClrMapping/>
  </p:clrMapOvr>
  <mc:AlternateContent xmlns:mc="http://schemas.openxmlformats.org/markup-compatibility/2006" xmlns:p14="http://schemas.microsoft.com/office/powerpoint/2010/main">
    <mc:Choice Requires="p14">
      <p:transition spd="slow" p14:dur="2000" advTm="33421"/>
    </mc:Choice>
    <mc:Fallback xmlns="">
      <p:transition spd="slow" advTm="33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Subspaces</a:t>
            </a:r>
            <a:endParaRPr lang="en-CA" dirty="0"/>
          </a:p>
        </p:txBody>
      </p:sp>
      <p:sp>
        <p:nvSpPr>
          <p:cNvPr id="3" name="Content Placeholder 2"/>
          <p:cNvSpPr>
            <a:spLocks noGrp="1"/>
          </p:cNvSpPr>
          <p:nvPr>
            <p:ph idx="1"/>
          </p:nvPr>
        </p:nvSpPr>
        <p:spPr>
          <a:xfrm>
            <a:off x="457200" y="1600200"/>
            <a:ext cx="8534400" cy="4525963"/>
          </a:xfrm>
        </p:spPr>
        <p:txBody>
          <a:bodyPr>
            <a:normAutofit lnSpcReduction="10000"/>
          </a:bodyPr>
          <a:lstStyle/>
          <a:p>
            <a:r>
              <a:rPr lang="en-US" dirty="0"/>
              <a:t>The null space is all eigenvectors that have an eigenvalue </a:t>
            </a:r>
            <a:r>
              <a:rPr lang="en-US" i="1" dirty="0">
                <a:latin typeface="Symbol" panose="05050102010706020507" pitchFamily="18" charset="2"/>
              </a:rPr>
              <a:t>l </a:t>
            </a:r>
            <a:r>
              <a:rPr lang="en-US" dirty="0"/>
              <a:t>= 0</a:t>
            </a:r>
          </a:p>
          <a:p>
            <a:pPr lvl="1"/>
            <a:r>
              <a:rPr lang="en-US" dirty="0"/>
              <a:t>Consider all eigenvectors with the same eigenvalue </a:t>
            </a:r>
            <a:r>
              <a:rPr lang="en-US" i="1" dirty="0">
                <a:latin typeface="Symbol" panose="05050102010706020507" pitchFamily="18" charset="2"/>
              </a:rPr>
              <a:t>l</a:t>
            </a:r>
            <a:r>
              <a:rPr lang="en-US" dirty="0"/>
              <a:t> </a:t>
            </a:r>
          </a:p>
          <a:p>
            <a:pPr marL="0" indent="0">
              <a:buNone/>
            </a:pPr>
            <a:r>
              <a:rPr lang="en-US" dirty="0"/>
              <a:t>Theorem</a:t>
            </a:r>
          </a:p>
          <a:p>
            <a:pPr marL="0" indent="0">
              <a:buNone/>
            </a:pPr>
            <a:r>
              <a:rPr lang="en-US" dirty="0"/>
              <a:t>	Given a linear operator </a:t>
            </a:r>
            <a:r>
              <a:rPr lang="en-US" i="1" dirty="0"/>
              <a:t>A</a:t>
            </a:r>
            <a:r>
              <a:rPr lang="en-US" dirty="0"/>
              <a:t>, the collection of all eigenvectors</a:t>
            </a:r>
            <a:br>
              <a:rPr lang="en-US" dirty="0"/>
            </a:br>
            <a:r>
              <a:rPr lang="en-US" dirty="0"/>
              <a:t>	for a given eigenvalue </a:t>
            </a:r>
            <a:r>
              <a:rPr lang="en-US" i="1" dirty="0">
                <a:latin typeface="Symbol" panose="05050102010706020507" pitchFamily="18" charset="2"/>
              </a:rPr>
              <a:t>l</a:t>
            </a:r>
            <a:r>
              <a:rPr lang="en-US" dirty="0"/>
              <a:t> forms a subspace.</a:t>
            </a:r>
          </a:p>
          <a:p>
            <a:pPr marL="0" indent="0">
              <a:buNone/>
            </a:pPr>
            <a:r>
              <a:rPr lang="en-US" dirty="0"/>
              <a:t>Proof:</a:t>
            </a:r>
          </a:p>
          <a:p>
            <a:pPr marL="0" indent="0">
              <a:buNone/>
            </a:pPr>
            <a:r>
              <a:rPr lang="en-US" dirty="0"/>
              <a:t>	If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t> and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t> are eigenvectors corresponding to an eigenvalue </a:t>
            </a:r>
            <a:r>
              <a:rPr lang="en-US" i="1" dirty="0">
                <a:latin typeface="Symbol" panose="05050102010706020507" pitchFamily="18" charset="2"/>
              </a:rPr>
              <a:t>l</a:t>
            </a:r>
          </a:p>
          <a:p>
            <a:pPr marL="0" indent="0">
              <a:buNone/>
            </a:pPr>
            <a:r>
              <a:rPr lang="en-US" i="1" dirty="0">
                <a:latin typeface="Symbol" panose="05050102010706020507" pitchFamily="18" charset="2"/>
              </a:rPr>
              <a:t>	</a:t>
            </a:r>
            <a:r>
              <a:rPr lang="en-US" dirty="0"/>
              <a:t>it follows that </a:t>
            </a:r>
            <a:r>
              <a:rPr lang="en-US" i="1" dirty="0">
                <a:latin typeface="Times New Roman" panose="02020603050405020304" pitchFamily="18" charset="0"/>
              </a:rPr>
              <a:t>A</a:t>
            </a:r>
            <a:r>
              <a:rPr lang="en-US" b="1" dirty="0"/>
              <a:t>u</a:t>
            </a:r>
            <a:r>
              <a:rPr lang="en-US" baseline="-25000" dirty="0"/>
              <a:t>1</a:t>
            </a:r>
            <a:r>
              <a:rPr lang="en-US" dirty="0">
                <a:latin typeface="Times New Roman" panose="02020603050405020304" pitchFamily="18" charset="0"/>
              </a:rPr>
              <a:t> =</a:t>
            </a:r>
            <a:r>
              <a:rPr lang="en-US" b="1" dirty="0"/>
              <a:t> </a:t>
            </a:r>
            <a:r>
              <a:rPr lang="en-US" i="1" dirty="0">
                <a:latin typeface="Symbol" panose="05050102010706020507" pitchFamily="18" charset="2"/>
              </a:rPr>
              <a:t>l</a:t>
            </a:r>
            <a:r>
              <a:rPr lang="en-US" b="1" dirty="0"/>
              <a:t>u</a:t>
            </a:r>
            <a:r>
              <a:rPr lang="en-US" baseline="-25000" dirty="0"/>
              <a:t>1</a:t>
            </a:r>
            <a:r>
              <a:rPr lang="en-US" dirty="0"/>
              <a:t> and </a:t>
            </a:r>
            <a:r>
              <a:rPr lang="en-US" i="1" dirty="0"/>
              <a:t>A</a:t>
            </a:r>
            <a:r>
              <a:rPr lang="en-US" b="1" dirty="0"/>
              <a:t>u</a:t>
            </a:r>
            <a:r>
              <a:rPr lang="en-US" baseline="-25000" dirty="0"/>
              <a:t>2</a:t>
            </a:r>
            <a:r>
              <a:rPr lang="en-US" dirty="0"/>
              <a:t> =</a:t>
            </a:r>
            <a:r>
              <a:rPr lang="en-US" b="1" dirty="0"/>
              <a:t> </a:t>
            </a:r>
            <a:r>
              <a:rPr lang="en-US" i="1" dirty="0">
                <a:latin typeface="Symbol" panose="05050102010706020507" pitchFamily="18" charset="2"/>
              </a:rPr>
              <a:t>l</a:t>
            </a:r>
            <a:r>
              <a:rPr lang="en-US" b="1" dirty="0"/>
              <a:t>u</a:t>
            </a:r>
            <a:r>
              <a:rPr lang="en-US" baseline="-25000" dirty="0"/>
              <a:t>2</a:t>
            </a:r>
            <a:endParaRPr lang="en-US" dirty="0"/>
          </a:p>
          <a:p>
            <a:pPr marL="0" indent="0">
              <a:buNone/>
            </a:pPr>
            <a:r>
              <a:rPr lang="en-US" dirty="0"/>
              <a:t>	Thus,   </a:t>
            </a:r>
            <a:r>
              <a:rPr lang="en-US" i="1" dirty="0">
                <a:latin typeface="Times New Roman" panose="02020603050405020304" pitchFamily="18" charset="0"/>
              </a:rPr>
              <a:t>A</a:t>
            </a:r>
            <a:r>
              <a:rPr lang="en-US" dirty="0">
                <a:latin typeface="Times New Roman" panose="02020603050405020304" pitchFamily="18" charset="0"/>
              </a:rPr>
              <a:t>(</a:t>
            </a:r>
            <a:r>
              <a:rPr lang="en-US" i="1" dirty="0">
                <a:latin typeface="Symbol" panose="05050102010706020507" pitchFamily="18" charset="2"/>
              </a:rPr>
              <a:t>a </a:t>
            </a:r>
            <a:r>
              <a:rPr lang="en-US" b="1" dirty="0"/>
              <a:t>u</a:t>
            </a:r>
            <a:r>
              <a:rPr lang="en-US" baseline="-25000" dirty="0"/>
              <a:t>1</a:t>
            </a:r>
            <a:r>
              <a:rPr lang="en-US" b="1" dirty="0">
                <a:latin typeface="Times New Roman" panose="02020603050405020304" pitchFamily="18" charset="0"/>
              </a:rPr>
              <a:t> + </a:t>
            </a:r>
            <a:r>
              <a:rPr lang="en-US" i="1" dirty="0">
                <a:latin typeface="Symbol" panose="05050102010706020507" pitchFamily="18" charset="2"/>
              </a:rPr>
              <a:t>b</a:t>
            </a:r>
            <a:r>
              <a:rPr lang="en-US" i="1" dirty="0">
                <a:latin typeface="Times New Roman" panose="02020603050405020304" pitchFamily="18" charset="0"/>
              </a:rPr>
              <a:t> </a:t>
            </a:r>
            <a:r>
              <a:rPr lang="en-US" b="1" dirty="0"/>
              <a:t>u</a:t>
            </a:r>
            <a:r>
              <a:rPr lang="en-US" baseline="-25000" dirty="0"/>
              <a:t>2</a:t>
            </a:r>
            <a:r>
              <a:rPr lang="en-US" dirty="0">
                <a:latin typeface="Times New Roman" panose="02020603050405020304" pitchFamily="18" charset="0"/>
              </a:rPr>
              <a:t>) = </a:t>
            </a:r>
            <a:r>
              <a:rPr lang="en-US" i="1" dirty="0">
                <a:latin typeface="Symbol" panose="05050102010706020507" pitchFamily="18" charset="2"/>
              </a:rPr>
              <a:t>a </a:t>
            </a:r>
            <a:r>
              <a:rPr lang="en-US" i="1" dirty="0">
                <a:latin typeface="Times New Roman" panose="02020603050405020304" pitchFamily="18" charset="0"/>
              </a:rPr>
              <a:t>A</a:t>
            </a:r>
            <a:r>
              <a:rPr lang="en-US" b="1" dirty="0"/>
              <a:t>u</a:t>
            </a:r>
            <a:r>
              <a:rPr lang="en-US" baseline="-25000" dirty="0"/>
              <a:t>1</a:t>
            </a:r>
            <a:r>
              <a:rPr lang="en-US" b="1" dirty="0">
                <a:latin typeface="Times New Roman" panose="02020603050405020304" pitchFamily="18" charset="0"/>
              </a:rPr>
              <a:t> + </a:t>
            </a:r>
            <a:r>
              <a:rPr lang="en-US" i="1" dirty="0">
                <a:latin typeface="Symbol" panose="05050102010706020507" pitchFamily="18" charset="2"/>
              </a:rPr>
              <a:t>b</a:t>
            </a:r>
            <a:r>
              <a:rPr lang="en-US" i="1" dirty="0">
                <a:latin typeface="Times New Roman" panose="02020603050405020304" pitchFamily="18" charset="0"/>
              </a:rPr>
              <a:t> A</a:t>
            </a:r>
            <a:r>
              <a:rPr lang="en-US" b="1" dirty="0"/>
              <a:t>u</a:t>
            </a:r>
            <a:r>
              <a:rPr lang="en-US" baseline="-25000" dirty="0"/>
              <a:t>2</a:t>
            </a:r>
            <a:endParaRPr lang="en-US" b="1" dirty="0">
              <a:latin typeface="Times New Roman" panose="02020603050405020304" pitchFamily="18" charset="0"/>
            </a:endParaRPr>
          </a:p>
          <a:p>
            <a:pPr marL="0" indent="0">
              <a:buNone/>
            </a:pPr>
            <a:r>
              <a:rPr lang="en-US" b="1" dirty="0">
                <a:latin typeface="Times New Roman" panose="02020603050405020304" pitchFamily="18" charset="0"/>
              </a:rPr>
              <a:t>		 	           </a:t>
            </a:r>
            <a:r>
              <a:rPr lang="en-US" dirty="0">
                <a:latin typeface="Times New Roman" panose="02020603050405020304" pitchFamily="18" charset="0"/>
              </a:rPr>
              <a:t>= </a:t>
            </a:r>
            <a:r>
              <a:rPr lang="en-US" i="1" dirty="0">
                <a:latin typeface="Symbol" panose="05050102010706020507" pitchFamily="18" charset="2"/>
              </a:rPr>
              <a:t>al</a:t>
            </a:r>
            <a:r>
              <a:rPr lang="en-US" b="1" dirty="0"/>
              <a:t>u</a:t>
            </a:r>
            <a:r>
              <a:rPr lang="en-US" baseline="-25000" dirty="0"/>
              <a:t>1</a:t>
            </a:r>
            <a:r>
              <a:rPr lang="en-US" b="1" dirty="0">
                <a:latin typeface="Times New Roman" panose="02020603050405020304" pitchFamily="18" charset="0"/>
              </a:rPr>
              <a:t> + </a:t>
            </a:r>
            <a:r>
              <a:rPr lang="en-US" i="1" dirty="0">
                <a:latin typeface="Symbol" panose="05050102010706020507" pitchFamily="18" charset="2"/>
              </a:rPr>
              <a:t>bl</a:t>
            </a:r>
            <a:r>
              <a:rPr lang="en-US" b="1" dirty="0"/>
              <a:t>u</a:t>
            </a:r>
            <a:r>
              <a:rPr lang="en-US" baseline="-25000" dirty="0"/>
              <a:t>2</a:t>
            </a:r>
            <a:endParaRPr lang="en-US" b="1" dirty="0">
              <a:latin typeface="Times New Roman" panose="02020603050405020304" pitchFamily="18" charset="0"/>
            </a:endParaRPr>
          </a:p>
          <a:p>
            <a:pPr marL="0" indent="0">
              <a:buNone/>
            </a:pPr>
            <a:r>
              <a:rPr lang="en-US" b="1" dirty="0">
                <a:latin typeface="Times New Roman" panose="02020603050405020304" pitchFamily="18" charset="0"/>
              </a:rPr>
              <a:t>			           </a:t>
            </a:r>
            <a:r>
              <a:rPr lang="en-US" dirty="0">
                <a:latin typeface="Times New Roman" panose="02020603050405020304" pitchFamily="18" charset="0"/>
              </a:rPr>
              <a:t>=</a:t>
            </a:r>
            <a:r>
              <a:rPr lang="en-US" i="1" dirty="0">
                <a:latin typeface="Symbol" panose="05050102010706020507" pitchFamily="18" charset="2"/>
              </a:rPr>
              <a:t> l</a:t>
            </a:r>
            <a:r>
              <a:rPr lang="en-US" dirty="0">
                <a:latin typeface="Times New Roman" panose="02020603050405020304" pitchFamily="18" charset="0"/>
              </a:rPr>
              <a:t>(</a:t>
            </a:r>
            <a:r>
              <a:rPr lang="en-US" i="1" dirty="0">
                <a:latin typeface="Symbol" panose="05050102010706020507" pitchFamily="18" charset="2"/>
              </a:rPr>
              <a:t>a</a:t>
            </a:r>
            <a:r>
              <a:rPr lang="en-US" b="1" dirty="0"/>
              <a:t>u</a:t>
            </a:r>
            <a:r>
              <a:rPr lang="en-US" baseline="-25000" dirty="0"/>
              <a:t>1</a:t>
            </a:r>
            <a:r>
              <a:rPr lang="en-US" b="1" dirty="0">
                <a:latin typeface="Times New Roman" panose="02020603050405020304" pitchFamily="18" charset="0"/>
              </a:rPr>
              <a:t> + </a:t>
            </a:r>
            <a:r>
              <a:rPr lang="en-US" i="1" dirty="0">
                <a:latin typeface="Symbol" panose="05050102010706020507" pitchFamily="18" charset="2"/>
              </a:rPr>
              <a:t>b</a:t>
            </a:r>
            <a:r>
              <a:rPr lang="en-US" b="1" dirty="0"/>
              <a:t> u</a:t>
            </a:r>
            <a:r>
              <a:rPr lang="en-US" baseline="-25000" dirty="0"/>
              <a:t>2</a:t>
            </a:r>
            <a:r>
              <a:rPr lang="en-US" dirty="0">
                <a:latin typeface="Times New Roman" panose="02020603050405020304" pitchFamily="18" charset="0"/>
              </a:rPr>
              <a:t>)</a:t>
            </a:r>
          </a:p>
          <a:p>
            <a:pPr marL="0" indent="0">
              <a:buNone/>
            </a:pPr>
            <a:r>
              <a:rPr lang="en-US" dirty="0">
                <a:latin typeface="Times New Roman" panose="02020603050405020304" pitchFamily="18" charset="0"/>
              </a:rPr>
              <a:t>	</a:t>
            </a:r>
            <a:r>
              <a:rPr lang="en-US" dirty="0"/>
              <a:t>Thus, </a:t>
            </a:r>
            <a:r>
              <a:rPr lang="en-US" i="1" dirty="0">
                <a:latin typeface="Symbol" panose="05050102010706020507" pitchFamily="18" charset="2"/>
              </a:rPr>
              <a:t>a</a:t>
            </a:r>
            <a:r>
              <a:rPr lang="en-US" b="1" dirty="0"/>
              <a:t>u</a:t>
            </a:r>
            <a:r>
              <a:rPr lang="en-US" baseline="-25000" dirty="0"/>
              <a:t>1</a:t>
            </a:r>
            <a:r>
              <a:rPr lang="en-US" b="1" dirty="0">
                <a:latin typeface="Times New Roman" panose="02020603050405020304" pitchFamily="18" charset="0"/>
              </a:rPr>
              <a:t> + </a:t>
            </a:r>
            <a:r>
              <a:rPr lang="en-US" i="1" dirty="0">
                <a:latin typeface="Symbol" panose="05050102010706020507" pitchFamily="18" charset="2"/>
              </a:rPr>
              <a:t>b</a:t>
            </a:r>
            <a:r>
              <a:rPr lang="en-US" i="1" dirty="0">
                <a:latin typeface="Times New Roman" panose="02020603050405020304" pitchFamily="18" charset="0"/>
              </a:rPr>
              <a:t> </a:t>
            </a:r>
            <a:r>
              <a:rPr lang="en-US" b="1" dirty="0"/>
              <a:t>u</a:t>
            </a:r>
            <a:r>
              <a:rPr lang="en-US" baseline="-25000" dirty="0"/>
              <a:t>2</a:t>
            </a:r>
            <a:r>
              <a:rPr lang="en-US" dirty="0"/>
              <a:t> is also an eigenvector with eigenvalue </a:t>
            </a:r>
            <a:r>
              <a:rPr lang="en-US" i="1" dirty="0">
                <a:latin typeface="Symbol" panose="05050102010706020507" pitchFamily="18" charset="2"/>
              </a:rPr>
              <a:t>l. </a:t>
            </a:r>
            <a:r>
              <a:rPr lang="en-US" dirty="0">
                <a:latin typeface="Times New Roman" panose="02020603050405020304" pitchFamily="18" charset="0"/>
              </a:rPr>
              <a:t>▮</a:t>
            </a:r>
          </a:p>
        </p:txBody>
      </p:sp>
      <p:sp>
        <p:nvSpPr>
          <p:cNvPr id="4" name="Footer Placeholder 3"/>
          <p:cNvSpPr>
            <a:spLocks noGrp="1"/>
          </p:cNvSpPr>
          <p:nvPr>
            <p:ph type="ftr" sz="quarter" idx="11"/>
          </p:nvPr>
        </p:nvSpPr>
        <p:spPr/>
        <p:txBody>
          <a:bodyPr/>
          <a:lstStyle/>
          <a:p>
            <a:r>
              <a:rPr lang="en-US"/>
              <a:t>1-dimensional invariant subspaces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dirty="0"/>
          </a:p>
        </p:txBody>
      </p:sp>
      <p:pic>
        <p:nvPicPr>
          <p:cNvPr id="9" name="Audio 8">
            <a:hlinkClick r:id="" action="ppaction://media"/>
            <a:extLst>
              <a:ext uri="{FF2B5EF4-FFF2-40B4-BE49-F238E27FC236}">
                <a16:creationId xmlns:a16="http://schemas.microsoft.com/office/drawing/2014/main" id="{447FA6F2-10CC-4D18-AF60-AC88B1D13C5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51407972"/>
      </p:ext>
    </p:extLst>
  </p:cSld>
  <p:clrMapOvr>
    <a:masterClrMapping/>
  </p:clrMapOvr>
  <mc:AlternateContent xmlns:mc="http://schemas.openxmlformats.org/markup-compatibility/2006" xmlns:p14="http://schemas.microsoft.com/office/powerpoint/2010/main">
    <mc:Choice Requires="p14">
      <p:transition spd="slow" p14:dur="2000" advTm="122881"/>
    </mc:Choice>
    <mc:Fallback xmlns="">
      <p:transition spd="slow" advTm="122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4C26E-5D64-40A5-AE91-418DC7482258}"/>
              </a:ext>
            </a:extLst>
          </p:cNvPr>
          <p:cNvSpPr>
            <a:spLocks noGrp="1"/>
          </p:cNvSpPr>
          <p:nvPr>
            <p:ph type="title"/>
          </p:nvPr>
        </p:nvSpPr>
        <p:spPr/>
        <p:txBody>
          <a:bodyPr/>
          <a:lstStyle/>
          <a:p>
            <a:r>
              <a:rPr lang="en-US" dirty="0"/>
              <a:t>Eigenspace</a:t>
            </a:r>
          </a:p>
        </p:txBody>
      </p:sp>
      <p:sp>
        <p:nvSpPr>
          <p:cNvPr id="3" name="Content Placeholder 2">
            <a:extLst>
              <a:ext uri="{FF2B5EF4-FFF2-40B4-BE49-F238E27FC236}">
                <a16:creationId xmlns:a16="http://schemas.microsoft.com/office/drawing/2014/main" id="{1AD8DF9D-2471-4BE5-9AB3-A95BBDE9EE3A}"/>
              </a:ext>
            </a:extLst>
          </p:cNvPr>
          <p:cNvSpPr>
            <a:spLocks noGrp="1"/>
          </p:cNvSpPr>
          <p:nvPr>
            <p:ph idx="1"/>
          </p:nvPr>
        </p:nvSpPr>
        <p:spPr/>
        <p:txBody>
          <a:bodyPr/>
          <a:lstStyle/>
          <a:p>
            <a:r>
              <a:rPr lang="en-US" dirty="0"/>
              <a:t>Thus, every eigenvalue is associated with an </a:t>
            </a:r>
            <a:r>
              <a:rPr lang="en-US" i="1" dirty="0"/>
              <a:t>eigenspace</a:t>
            </a:r>
            <a:r>
              <a:rPr lang="en-US" dirty="0"/>
              <a:t> of eigenvectors</a:t>
            </a:r>
          </a:p>
          <a:p>
            <a:pPr lvl="1"/>
            <a:r>
              <a:rPr lang="en-US" dirty="0"/>
              <a:t>Because it is a subspace, we can find a basis for that subspace</a:t>
            </a:r>
          </a:p>
          <a:p>
            <a:pPr lvl="1"/>
            <a:r>
              <a:rPr lang="en-US" dirty="0"/>
              <a:t>Where possible, we prefer that basis to be orthonormal</a:t>
            </a:r>
          </a:p>
        </p:txBody>
      </p:sp>
      <p:sp>
        <p:nvSpPr>
          <p:cNvPr id="4" name="Footer Placeholder 3">
            <a:extLst>
              <a:ext uri="{FF2B5EF4-FFF2-40B4-BE49-F238E27FC236}">
                <a16:creationId xmlns:a16="http://schemas.microsoft.com/office/drawing/2014/main" id="{1F626838-6A1D-433C-96F0-C1717A72736B}"/>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8640B5B2-5A75-4005-88CE-1FE7B879A7FD}"/>
              </a:ext>
            </a:extLst>
          </p:cNvPr>
          <p:cNvSpPr>
            <a:spLocks noGrp="1"/>
          </p:cNvSpPr>
          <p:nvPr>
            <p:ph type="sldNum" sz="quarter" idx="12"/>
          </p:nvPr>
        </p:nvSpPr>
        <p:spPr/>
        <p:txBody>
          <a:bodyPr/>
          <a:lstStyle/>
          <a:p>
            <a:fld id="{42EF6DC8-DA9C-4533-8A40-BB00A2545AF8}" type="slidenum">
              <a:rPr lang="en-CA" smtClean="0"/>
              <a:pPr/>
              <a:t>8</a:t>
            </a:fld>
            <a:endParaRPr lang="en-CA"/>
          </a:p>
        </p:txBody>
      </p:sp>
      <p:pic>
        <p:nvPicPr>
          <p:cNvPr id="6" name="Audio 5">
            <a:hlinkClick r:id="" action="ppaction://media"/>
            <a:extLst>
              <a:ext uri="{FF2B5EF4-FFF2-40B4-BE49-F238E27FC236}">
                <a16:creationId xmlns:a16="http://schemas.microsoft.com/office/drawing/2014/main" id="{740F50AF-1B24-4098-9C56-D9E9A5E069B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00871817"/>
      </p:ext>
    </p:extLst>
  </p:cSld>
  <p:clrMapOvr>
    <a:masterClrMapping/>
  </p:clrMapOvr>
  <mc:AlternateContent xmlns:mc="http://schemas.openxmlformats.org/markup-compatibility/2006" xmlns:p14="http://schemas.microsoft.com/office/powerpoint/2010/main">
    <mc:Choice Requires="p14">
      <p:transition spd="slow" p14:dur="2000" advTm="47769"/>
    </mc:Choice>
    <mc:Fallback xmlns="">
      <p:transition spd="slow" advTm="47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6982-2011-47AC-9326-61494005154D}"/>
              </a:ext>
            </a:extLst>
          </p:cNvPr>
          <p:cNvSpPr>
            <a:spLocks noGrp="1"/>
          </p:cNvSpPr>
          <p:nvPr>
            <p:ph type="title"/>
          </p:nvPr>
        </p:nvSpPr>
        <p:spPr/>
        <p:txBody>
          <a:bodyPr/>
          <a:lstStyle/>
          <a:p>
            <a:r>
              <a:rPr lang="en-US" dirty="0"/>
              <a:t>Linear independence of eigenvectors</a:t>
            </a:r>
          </a:p>
        </p:txBody>
      </p:sp>
      <p:sp>
        <p:nvSpPr>
          <p:cNvPr id="3" name="Content Placeholder 2">
            <a:extLst>
              <a:ext uri="{FF2B5EF4-FFF2-40B4-BE49-F238E27FC236}">
                <a16:creationId xmlns:a16="http://schemas.microsoft.com/office/drawing/2014/main" id="{62EF7817-E715-4C8B-A058-38789AC7B15B}"/>
              </a:ext>
            </a:extLst>
          </p:cNvPr>
          <p:cNvSpPr>
            <a:spLocks noGrp="1"/>
          </p:cNvSpPr>
          <p:nvPr>
            <p:ph idx="1"/>
          </p:nvPr>
        </p:nvSpPr>
        <p:spPr/>
        <p:txBody>
          <a:bodyPr/>
          <a:lstStyle/>
          <a:p>
            <a:pPr marL="0" indent="0">
              <a:buNone/>
            </a:pPr>
            <a:r>
              <a:rPr lang="en-US" dirty="0"/>
              <a:t>Theorem</a:t>
            </a:r>
          </a:p>
          <a:p>
            <a:pPr marL="0" indent="0">
              <a:buNone/>
            </a:pPr>
            <a:r>
              <a:rPr lang="en-US" dirty="0"/>
              <a:t>	Suppose a linear operator </a:t>
            </a:r>
            <a:r>
              <a:rPr lang="en-US" i="1" dirty="0"/>
              <a:t>A</a:t>
            </a:r>
            <a:r>
              <a:rPr lang="en-US" dirty="0"/>
              <a:t> has </a:t>
            </a:r>
            <a:r>
              <a:rPr lang="en-US" i="1" dirty="0"/>
              <a:t>m</a:t>
            </a:r>
            <a:r>
              <a:rPr lang="en-US" dirty="0"/>
              <a:t> distinct eigenvalue</a:t>
            </a:r>
            <a:br>
              <a:rPr lang="en-US" dirty="0"/>
            </a:br>
            <a:r>
              <a:rPr lang="en-US" dirty="0"/>
              <a:t>	</a:t>
            </a:r>
            <a:r>
              <a:rPr lang="en-US" i="1" dirty="0">
                <a:latin typeface="Symbol" panose="05050102010706020507" pitchFamily="18" charset="2"/>
              </a:rPr>
              <a:t>l</a:t>
            </a:r>
            <a:r>
              <a:rPr lang="en-US" baseline="-25000" dirty="0"/>
              <a:t>1</a:t>
            </a:r>
            <a:r>
              <a:rPr lang="en-US" dirty="0"/>
              <a:t>, …, </a:t>
            </a:r>
            <a:r>
              <a:rPr lang="en-US" i="1" dirty="0" err="1">
                <a:latin typeface="Symbol" panose="05050102010706020507" pitchFamily="18" charset="2"/>
              </a:rPr>
              <a:t>l</a:t>
            </a:r>
            <a:r>
              <a:rPr lang="en-US" i="1" baseline="-25000" dirty="0" err="1"/>
              <a:t>m</a:t>
            </a:r>
            <a:r>
              <a:rPr lang="en-US" dirty="0"/>
              <a:t> and there are </a:t>
            </a:r>
            <a:r>
              <a:rPr lang="en-US" i="1" dirty="0"/>
              <a:t>m</a:t>
            </a:r>
            <a:r>
              <a:rPr lang="en-US" dirty="0"/>
              <a:t> eigenvectors </a:t>
            </a:r>
            <a:r>
              <a:rPr lang="en-US" b="1" dirty="0"/>
              <a:t>u</a:t>
            </a:r>
            <a:r>
              <a:rPr lang="en-US" baseline="-25000" dirty="0"/>
              <a:t>1</a:t>
            </a:r>
            <a:r>
              <a:rPr lang="en-US" dirty="0"/>
              <a:t>, …, </a:t>
            </a:r>
            <a:r>
              <a:rPr lang="en-US" b="1" dirty="0"/>
              <a:t>u</a:t>
            </a:r>
            <a:r>
              <a:rPr lang="en-US" i="1" baseline="-25000" dirty="0"/>
              <a:t>m</a:t>
            </a:r>
            <a:r>
              <a:rPr lang="en-US" dirty="0"/>
              <a:t> 	corresponding to these eigenvalues, respectively;</a:t>
            </a:r>
            <a:br>
              <a:rPr lang="en-US" dirty="0"/>
            </a:br>
            <a:r>
              <a:rPr lang="en-US" dirty="0"/>
              <a:t>	then the vectors are linearly independent.</a:t>
            </a:r>
          </a:p>
          <a:p>
            <a:pPr marL="0" indent="0">
              <a:buNone/>
            </a:pPr>
            <a:endParaRPr lang="en-US" dirty="0"/>
          </a:p>
        </p:txBody>
      </p:sp>
      <p:sp>
        <p:nvSpPr>
          <p:cNvPr id="4" name="Footer Placeholder 3">
            <a:extLst>
              <a:ext uri="{FF2B5EF4-FFF2-40B4-BE49-F238E27FC236}">
                <a16:creationId xmlns:a16="http://schemas.microsoft.com/office/drawing/2014/main" id="{A4E1C9BF-E374-4DFB-A52C-27672C8F8AD8}"/>
              </a:ext>
            </a:extLst>
          </p:cNvPr>
          <p:cNvSpPr>
            <a:spLocks noGrp="1"/>
          </p:cNvSpPr>
          <p:nvPr>
            <p:ph type="ftr" sz="quarter" idx="11"/>
          </p:nvPr>
        </p:nvSpPr>
        <p:spPr/>
        <p:txBody>
          <a:bodyPr/>
          <a:lstStyle/>
          <a:p>
            <a:r>
              <a:rPr lang="en-US"/>
              <a:t>1-dimensional invariant subspaces</a:t>
            </a:r>
            <a:endParaRPr lang="en-CA" dirty="0"/>
          </a:p>
        </p:txBody>
      </p:sp>
      <p:sp>
        <p:nvSpPr>
          <p:cNvPr id="5" name="Slide Number Placeholder 4">
            <a:extLst>
              <a:ext uri="{FF2B5EF4-FFF2-40B4-BE49-F238E27FC236}">
                <a16:creationId xmlns:a16="http://schemas.microsoft.com/office/drawing/2014/main" id="{B2DDD154-DC86-419C-8B3F-C7E5461BFF0B}"/>
              </a:ext>
            </a:extLst>
          </p:cNvPr>
          <p:cNvSpPr>
            <a:spLocks noGrp="1"/>
          </p:cNvSpPr>
          <p:nvPr>
            <p:ph type="sldNum" sz="quarter" idx="12"/>
          </p:nvPr>
        </p:nvSpPr>
        <p:spPr/>
        <p:txBody>
          <a:bodyPr/>
          <a:lstStyle/>
          <a:p>
            <a:fld id="{42EF6DC8-DA9C-4533-8A40-BB00A2545AF8}" type="slidenum">
              <a:rPr lang="en-CA" smtClean="0"/>
              <a:pPr/>
              <a:t>9</a:t>
            </a:fld>
            <a:endParaRPr lang="en-CA"/>
          </a:p>
        </p:txBody>
      </p:sp>
      <p:pic>
        <p:nvPicPr>
          <p:cNvPr id="6" name="Audio 5">
            <a:hlinkClick r:id="" action="ppaction://media"/>
            <a:extLst>
              <a:ext uri="{FF2B5EF4-FFF2-40B4-BE49-F238E27FC236}">
                <a16:creationId xmlns:a16="http://schemas.microsoft.com/office/drawing/2014/main" id="{529DD97D-33FA-41E9-A0F3-913E4C73DE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28272245"/>
      </p:ext>
    </p:extLst>
  </p:cSld>
  <p:clrMapOvr>
    <a:masterClrMapping/>
  </p:clrMapOvr>
  <mc:AlternateContent xmlns:mc="http://schemas.openxmlformats.org/markup-compatibility/2006" xmlns:p14="http://schemas.microsoft.com/office/powerpoint/2010/main">
    <mc:Choice Requires="p14">
      <p:transition spd="slow" p14:dur="2000" advTm="48954"/>
    </mc:Choice>
    <mc:Fallback xmlns="">
      <p:transition spd="slow" advTm="48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4|9.9|16.9|19.8"/>
</p:tagLst>
</file>

<file path=ppt/tags/tag10.xml><?xml version="1.0" encoding="utf-8"?>
<p:tagLst xmlns:a="http://schemas.openxmlformats.org/drawingml/2006/main" xmlns:r="http://schemas.openxmlformats.org/officeDocument/2006/relationships" xmlns:p="http://schemas.openxmlformats.org/presentationml/2006/main">
  <p:tag name="TIMING" val="|13.1|19.4|58.9"/>
</p:tagLst>
</file>

<file path=ppt/tags/tag11.xml><?xml version="1.0" encoding="utf-8"?>
<p:tagLst xmlns:a="http://schemas.openxmlformats.org/drawingml/2006/main" xmlns:r="http://schemas.openxmlformats.org/officeDocument/2006/relationships" xmlns:p="http://schemas.openxmlformats.org/presentationml/2006/main">
  <p:tag name="TIMING" val="|13.3|30.8|102.5"/>
</p:tagLst>
</file>

<file path=ppt/tags/tag12.xml><?xml version="1.0" encoding="utf-8"?>
<p:tagLst xmlns:a="http://schemas.openxmlformats.org/drawingml/2006/main" xmlns:r="http://schemas.openxmlformats.org/officeDocument/2006/relationships" xmlns:p="http://schemas.openxmlformats.org/presentationml/2006/main">
  <p:tag name="TIMING" val="|20.8|4.3|5.5|6.7|17.8|4.1|9.2"/>
</p:tagLst>
</file>

<file path=ppt/tags/tag13.xml><?xml version="1.0" encoding="utf-8"?>
<p:tagLst xmlns:a="http://schemas.openxmlformats.org/drawingml/2006/main" xmlns:r="http://schemas.openxmlformats.org/officeDocument/2006/relationships" xmlns:p="http://schemas.openxmlformats.org/presentationml/2006/main">
  <p:tag name="TIMING" val="|21.1|11.5|11.7|10.4|12.4"/>
</p:tagLst>
</file>

<file path=ppt/tags/tag14.xml><?xml version="1.0" encoding="utf-8"?>
<p:tagLst xmlns:a="http://schemas.openxmlformats.org/drawingml/2006/main" xmlns:r="http://schemas.openxmlformats.org/officeDocument/2006/relationships" xmlns:p="http://schemas.openxmlformats.org/presentationml/2006/main">
  <p:tag name="TIMING" val="|9.8|18.3|27.4|29.1|19.2|18"/>
</p:tagLst>
</file>

<file path=ppt/tags/tag15.xml><?xml version="1.0" encoding="utf-8"?>
<p:tagLst xmlns:a="http://schemas.openxmlformats.org/drawingml/2006/main" xmlns:r="http://schemas.openxmlformats.org/officeDocument/2006/relationships" xmlns:p="http://schemas.openxmlformats.org/presentationml/2006/main">
  <p:tag name="TIMING" val="|15.6|6.7|9|7.5"/>
</p:tagLst>
</file>

<file path=ppt/tags/tag16.xml><?xml version="1.0" encoding="utf-8"?>
<p:tagLst xmlns:a="http://schemas.openxmlformats.org/drawingml/2006/main" xmlns:r="http://schemas.openxmlformats.org/officeDocument/2006/relationships" xmlns:p="http://schemas.openxmlformats.org/presentationml/2006/main">
  <p:tag name="TIMING" val="|8|25.1|4.7|10.8"/>
</p:tagLst>
</file>

<file path=ppt/tags/tag17.xml><?xml version="1.0" encoding="utf-8"?>
<p:tagLst xmlns:a="http://schemas.openxmlformats.org/drawingml/2006/main" xmlns:r="http://schemas.openxmlformats.org/officeDocument/2006/relationships" xmlns:p="http://schemas.openxmlformats.org/presentationml/2006/main">
  <p:tag name="TIMING" val="|5.5|17.2|10.5|8.8|5.8"/>
</p:tagLst>
</file>

<file path=ppt/tags/tag18.xml><?xml version="1.0" encoding="utf-8"?>
<p:tagLst xmlns:a="http://schemas.openxmlformats.org/drawingml/2006/main" xmlns:r="http://schemas.openxmlformats.org/officeDocument/2006/relationships" xmlns:p="http://schemas.openxmlformats.org/presentationml/2006/main">
  <p:tag name="TIMING" val="|4.4|11.4|9.2|6.4|13.6"/>
</p:tagLst>
</file>

<file path=ppt/tags/tag19.xml><?xml version="1.0" encoding="utf-8"?>
<p:tagLst xmlns:a="http://schemas.openxmlformats.org/drawingml/2006/main" xmlns:r="http://schemas.openxmlformats.org/officeDocument/2006/relationships" xmlns:p="http://schemas.openxmlformats.org/presentationml/2006/main">
  <p:tag name="TIMING" val="|2.4|7.9|4.6|2.7|15.3|10.7"/>
</p:tagLst>
</file>

<file path=ppt/tags/tag2.xml><?xml version="1.0" encoding="utf-8"?>
<p:tagLst xmlns:a="http://schemas.openxmlformats.org/drawingml/2006/main" xmlns:r="http://schemas.openxmlformats.org/officeDocument/2006/relationships" xmlns:p="http://schemas.openxmlformats.org/presentationml/2006/main">
  <p:tag name="TIMING" val="|2.9|13.9|24.7|22.8"/>
</p:tagLst>
</file>

<file path=ppt/tags/tag20.xml><?xml version="1.0" encoding="utf-8"?>
<p:tagLst xmlns:a="http://schemas.openxmlformats.org/drawingml/2006/main" xmlns:r="http://schemas.openxmlformats.org/officeDocument/2006/relationships" xmlns:p="http://schemas.openxmlformats.org/presentationml/2006/main">
  <p:tag name="TIMING" val="|9|19.1|4.2|4.6|3.6|5.3|3.6|3.3|6.8|4.5|16.2|4|8.1|10.3"/>
</p:tagLst>
</file>

<file path=ppt/tags/tag21.xml><?xml version="1.0" encoding="utf-8"?>
<p:tagLst xmlns:a="http://schemas.openxmlformats.org/drawingml/2006/main" xmlns:r="http://schemas.openxmlformats.org/officeDocument/2006/relationships" xmlns:p="http://schemas.openxmlformats.org/presentationml/2006/main">
  <p:tag name="TIMING" val="|5.2|9.8|7|3.2|11|11.8"/>
</p:tagLst>
</file>

<file path=ppt/tags/tag22.xml><?xml version="1.0" encoding="utf-8"?>
<p:tagLst xmlns:a="http://schemas.openxmlformats.org/drawingml/2006/main" xmlns:r="http://schemas.openxmlformats.org/officeDocument/2006/relationships" xmlns:p="http://schemas.openxmlformats.org/presentationml/2006/main">
  <p:tag name="TIMING" val="|2.8|4.7|2.9|1.7|2.3"/>
</p:tagLst>
</file>

<file path=ppt/tags/tag23.xml><?xml version="1.0" encoding="utf-8"?>
<p:tagLst xmlns:a="http://schemas.openxmlformats.org/drawingml/2006/main" xmlns:r="http://schemas.openxmlformats.org/officeDocument/2006/relationships" xmlns:p="http://schemas.openxmlformats.org/presentationml/2006/main">
  <p:tag name="TIMING" val="|15.7|3.8|10.4|25.5|6.9|9"/>
</p:tagLst>
</file>

<file path=ppt/tags/tag24.xml><?xml version="1.0" encoding="utf-8"?>
<p:tagLst xmlns:a="http://schemas.openxmlformats.org/drawingml/2006/main" xmlns:r="http://schemas.openxmlformats.org/officeDocument/2006/relationships" xmlns:p="http://schemas.openxmlformats.org/presentationml/2006/main">
  <p:tag name="TIMING" val="|9|15|42.7|27.4|34.3"/>
</p:tagLst>
</file>

<file path=ppt/tags/tag25.xml><?xml version="1.0" encoding="utf-8"?>
<p:tagLst xmlns:a="http://schemas.openxmlformats.org/drawingml/2006/main" xmlns:r="http://schemas.openxmlformats.org/officeDocument/2006/relationships" xmlns:p="http://schemas.openxmlformats.org/presentationml/2006/main">
  <p:tag name="TIMING" val="|8.1|24.9|28.3|27.6|25.2"/>
</p:tagLst>
</file>

<file path=ppt/tags/tag26.xml><?xml version="1.0" encoding="utf-8"?>
<p:tagLst xmlns:a="http://schemas.openxmlformats.org/drawingml/2006/main" xmlns:r="http://schemas.openxmlformats.org/officeDocument/2006/relationships" xmlns:p="http://schemas.openxmlformats.org/presentationml/2006/main">
  <p:tag name="TIMING" val="|7.3|10.3|22|36.6|24.2"/>
</p:tagLst>
</file>

<file path=ppt/tags/tag27.xml><?xml version="1.0" encoding="utf-8"?>
<p:tagLst xmlns:a="http://schemas.openxmlformats.org/drawingml/2006/main" xmlns:r="http://schemas.openxmlformats.org/officeDocument/2006/relationships" xmlns:p="http://schemas.openxmlformats.org/presentationml/2006/main">
  <p:tag name="TIMING" val="|28.9|52.5|28.9|39.8|59.1|15.4"/>
</p:tagLst>
</file>

<file path=ppt/tags/tag28.xml><?xml version="1.0" encoding="utf-8"?>
<p:tagLst xmlns:a="http://schemas.openxmlformats.org/drawingml/2006/main" xmlns:r="http://schemas.openxmlformats.org/officeDocument/2006/relationships" xmlns:p="http://schemas.openxmlformats.org/presentationml/2006/main">
  <p:tag name="TIMING" val="|32.9"/>
</p:tagLst>
</file>

<file path=ppt/tags/tag3.xml><?xml version="1.0" encoding="utf-8"?>
<p:tagLst xmlns:a="http://schemas.openxmlformats.org/drawingml/2006/main" xmlns:r="http://schemas.openxmlformats.org/officeDocument/2006/relationships" xmlns:p="http://schemas.openxmlformats.org/presentationml/2006/main">
  <p:tag name="TIMING" val="|15.9|35.5|5.4|31.1|8.1|3.7|5"/>
</p:tagLst>
</file>

<file path=ppt/tags/tag4.xml><?xml version="1.0" encoding="utf-8"?>
<p:tagLst xmlns:a="http://schemas.openxmlformats.org/drawingml/2006/main" xmlns:r="http://schemas.openxmlformats.org/officeDocument/2006/relationships" xmlns:p="http://schemas.openxmlformats.org/presentationml/2006/main">
  <p:tag name="TIMING" val="|20.1"/>
</p:tagLst>
</file>

<file path=ppt/tags/tag5.xml><?xml version="1.0" encoding="utf-8"?>
<p:tagLst xmlns:a="http://schemas.openxmlformats.org/drawingml/2006/main" xmlns:r="http://schemas.openxmlformats.org/officeDocument/2006/relationships" xmlns:p="http://schemas.openxmlformats.org/presentationml/2006/main">
  <p:tag name="TIMING" val="|18.2|10.5|7.9|14.8|30.9|11.1|16.9"/>
</p:tagLst>
</file>

<file path=ppt/tags/tag6.xml><?xml version="1.0" encoding="utf-8"?>
<p:tagLst xmlns:a="http://schemas.openxmlformats.org/drawingml/2006/main" xmlns:r="http://schemas.openxmlformats.org/officeDocument/2006/relationships" xmlns:p="http://schemas.openxmlformats.org/presentationml/2006/main">
  <p:tag name="TIMING" val="|23.7|8.7"/>
</p:tagLst>
</file>

<file path=ppt/tags/tag7.xml><?xml version="1.0" encoding="utf-8"?>
<p:tagLst xmlns:a="http://schemas.openxmlformats.org/drawingml/2006/main" xmlns:r="http://schemas.openxmlformats.org/officeDocument/2006/relationships" xmlns:p="http://schemas.openxmlformats.org/presentationml/2006/main">
  <p:tag name="TIMING" val="|25.5"/>
</p:tagLst>
</file>

<file path=ppt/tags/tag8.xml><?xml version="1.0" encoding="utf-8"?>
<p:tagLst xmlns:a="http://schemas.openxmlformats.org/drawingml/2006/main" xmlns:r="http://schemas.openxmlformats.org/officeDocument/2006/relationships" xmlns:p="http://schemas.openxmlformats.org/presentationml/2006/main">
  <p:tag name="TIMING" val="|16.5|19.4|10.6|29.1|12.7|13.4"/>
</p:tagLst>
</file>

<file path=ppt/tags/tag9.xml><?xml version="1.0" encoding="utf-8"?>
<p:tagLst xmlns:a="http://schemas.openxmlformats.org/drawingml/2006/main" xmlns:r="http://schemas.openxmlformats.org/officeDocument/2006/relationships" xmlns:p="http://schemas.openxmlformats.org/presentationml/2006/main">
  <p:tag name="TIMING" val="|1.6|8.6|42.8|32.7|17.5|2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57368</TotalTime>
  <Words>2714</Words>
  <Application>Microsoft Office PowerPoint</Application>
  <PresentationFormat>On-screen Show (4:3)</PresentationFormat>
  <Paragraphs>425</Paragraphs>
  <Slides>40</Slides>
  <Notes>0</Notes>
  <HiddenSlides>0</HiddenSlides>
  <MMClips>39</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53" baseType="lpstr">
      <vt:lpstr>Arial</vt:lpstr>
      <vt:lpstr>Bookman Old Style</vt:lpstr>
      <vt:lpstr>Calibri</vt:lpstr>
      <vt:lpstr>Cambria</vt:lpstr>
      <vt:lpstr>Consolas</vt:lpstr>
      <vt:lpstr>Constantia</vt:lpstr>
      <vt:lpstr>Edwardian Script ITC</vt:lpstr>
      <vt:lpstr>Georgia</vt:lpstr>
      <vt:lpstr>Symbol</vt:lpstr>
      <vt:lpstr>Times New Roman</vt:lpstr>
      <vt:lpstr>Office Theme</vt:lpstr>
      <vt:lpstr>Equation</vt:lpstr>
      <vt:lpstr>MathType 6.0 Equation</vt:lpstr>
      <vt:lpstr>12.1 Invariant subspaces, eigenvalues and eigenvectors</vt:lpstr>
      <vt:lpstr>Introduction</vt:lpstr>
      <vt:lpstr>Definitions</vt:lpstr>
      <vt:lpstr>Not all matrices have real eigenvalues</vt:lpstr>
      <vt:lpstr>Diagonal matrices</vt:lpstr>
      <vt:lpstr>Null spaces</vt:lpstr>
      <vt:lpstr>Subspaces</vt:lpstr>
      <vt:lpstr>Eigenspace</vt:lpstr>
      <vt:lpstr>Linear independence of eigenvectors</vt:lpstr>
      <vt:lpstr>Linear independence of eigenvectors</vt:lpstr>
      <vt:lpstr>Linear independence of eigenvectors</vt:lpstr>
      <vt:lpstr>Linear independence of eigenvectors</vt:lpstr>
      <vt:lpstr>Linear independence of eigenvectors</vt:lpstr>
      <vt:lpstr>Linear independence of eigenvectors</vt:lpstr>
      <vt:lpstr>Eigenvalues of a self-adjoint operator</vt:lpstr>
      <vt:lpstr>Eigenvalues of a self-adjoint operator</vt:lpstr>
      <vt:lpstr>Invertibility and zero eigenvalues</vt:lpstr>
      <vt:lpstr>Invertibility and zero eigenvalues</vt:lpstr>
      <vt:lpstr>Finding eigenvalues</vt:lpstr>
      <vt:lpstr>Finding eigenvalues</vt:lpstr>
      <vt:lpstr>Characteristic polynomial</vt:lpstr>
      <vt:lpstr>Finding eigenvalues</vt:lpstr>
      <vt:lpstr>Finding eigenvalues</vt:lpstr>
      <vt:lpstr>Finding eigenvalues</vt:lpstr>
      <vt:lpstr>Finding eigenvalues</vt:lpstr>
      <vt:lpstr>Finding eigenvalues</vt:lpstr>
      <vt:lpstr>Finding eigenvalues</vt:lpstr>
      <vt:lpstr>Finding eigenvalues</vt:lpstr>
      <vt:lpstr>Finding eigenvalues</vt:lpstr>
      <vt:lpstr>Finding eigenvalues</vt:lpstr>
      <vt:lpstr>Finding eigenvectors</vt:lpstr>
      <vt:lpstr>Finding eigenvectors</vt:lpstr>
      <vt:lpstr>Finding eigenvectors</vt:lpstr>
      <vt:lpstr>Finding eigenvectors</vt:lpstr>
      <vt:lpstr>Finding eigenvalues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1300</cp:revision>
  <dcterms:created xsi:type="dcterms:W3CDTF">2020-04-30T19:27:29Z</dcterms:created>
  <dcterms:modified xsi:type="dcterms:W3CDTF">2021-11-29T15:32:29Z</dcterms:modified>
</cp:coreProperties>
</file>